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9"/>
  </p:notesMasterIdLst>
  <p:sldIdLst>
    <p:sldId id="322" r:id="rId2"/>
    <p:sldId id="298" r:id="rId3"/>
    <p:sldId id="262" r:id="rId4"/>
    <p:sldId id="299" r:id="rId5"/>
    <p:sldId id="258" r:id="rId6"/>
    <p:sldId id="279" r:id="rId7"/>
    <p:sldId id="293" r:id="rId8"/>
    <p:sldId id="292" r:id="rId9"/>
    <p:sldId id="294" r:id="rId10"/>
    <p:sldId id="295" r:id="rId11"/>
    <p:sldId id="280" r:id="rId12"/>
    <p:sldId id="283" r:id="rId13"/>
    <p:sldId id="282" r:id="rId14"/>
    <p:sldId id="284" r:id="rId15"/>
    <p:sldId id="281" r:id="rId16"/>
    <p:sldId id="273" r:id="rId17"/>
    <p:sldId id="286" r:id="rId18"/>
    <p:sldId id="274" r:id="rId19"/>
    <p:sldId id="287" r:id="rId20"/>
    <p:sldId id="277" r:id="rId21"/>
    <p:sldId id="278" r:id="rId22"/>
    <p:sldId id="288" r:id="rId23"/>
    <p:sldId id="260" r:id="rId24"/>
    <p:sldId id="290" r:id="rId25"/>
    <p:sldId id="291" r:id="rId26"/>
    <p:sldId id="308" r:id="rId27"/>
    <p:sldId id="309" r:id="rId28"/>
    <p:sldId id="310" r:id="rId29"/>
    <p:sldId id="311" r:id="rId30"/>
    <p:sldId id="312" r:id="rId31"/>
    <p:sldId id="313" r:id="rId32"/>
    <p:sldId id="314" r:id="rId33"/>
    <p:sldId id="315" r:id="rId34"/>
    <p:sldId id="316" r:id="rId35"/>
    <p:sldId id="317" r:id="rId36"/>
    <p:sldId id="319" r:id="rId37"/>
    <p:sldId id="320" r:id="rId38"/>
    <p:sldId id="300" r:id="rId39"/>
    <p:sldId id="301" r:id="rId40"/>
    <p:sldId id="302" r:id="rId41"/>
    <p:sldId id="303" r:id="rId42"/>
    <p:sldId id="304" r:id="rId43"/>
    <p:sldId id="289" r:id="rId44"/>
    <p:sldId id="305" r:id="rId45"/>
    <p:sldId id="306" r:id="rId46"/>
    <p:sldId id="307" r:id="rId47"/>
    <p:sldId id="321" r:id="rId4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6D53BB72-83DF-41F4-B891-26D2B603D907}">
          <p14:sldIdLst>
            <p14:sldId id="322"/>
            <p14:sldId id="298"/>
            <p14:sldId id="262"/>
            <p14:sldId id="299"/>
          </p14:sldIdLst>
        </p14:section>
        <p14:section name="서버구축" id="{E7D2E236-14E8-4629-AAB8-7518298919F0}">
          <p14:sldIdLst>
            <p14:sldId id="258"/>
          </p14:sldIdLst>
        </p14:section>
        <p14:section name="처리서버" id="{34EF122C-1C0C-476C-BF43-20BDB336AE4B}">
          <p14:sldIdLst>
            <p14:sldId id="279"/>
            <p14:sldId id="293"/>
            <p14:sldId id="292"/>
            <p14:sldId id="294"/>
            <p14:sldId id="295"/>
          </p14:sldIdLst>
        </p14:section>
        <p14:section name="MQTT Broker" id="{24674D9C-629F-4783-BAB4-A8B4BBECD263}">
          <p14:sldIdLst>
            <p14:sldId id="280"/>
            <p14:sldId id="283"/>
            <p14:sldId id="282"/>
            <p14:sldId id="284"/>
          </p14:sldIdLst>
        </p14:section>
        <p14:section name="파이어베이스" id="{EB395E53-E7D1-474A-B3D3-76EE1EB19BF2}">
          <p14:sldIdLst>
            <p14:sldId id="281"/>
            <p14:sldId id="273"/>
            <p14:sldId id="286"/>
            <p14:sldId id="274"/>
            <p14:sldId id="287"/>
            <p14:sldId id="277"/>
            <p14:sldId id="278"/>
            <p14:sldId id="288"/>
          </p14:sldIdLst>
        </p14:section>
        <p14:section name="얼굴인식 카메라 측" id="{A930CAAF-2E72-4FE6-8B08-62B80C539BD0}">
          <p14:sldIdLst>
            <p14:sldId id="260"/>
            <p14:sldId id="290"/>
            <p14:sldId id="291"/>
          </p14:sldIdLst>
        </p14:section>
        <p14:section name="승운" id="{596D959D-C931-47A6-8CDD-489F16979218}">
          <p14:sldIdLst>
            <p14:sldId id="308"/>
            <p14:sldId id="309"/>
            <p14:sldId id="310"/>
            <p14:sldId id="311"/>
            <p14:sldId id="312"/>
            <p14:sldId id="313"/>
            <p14:sldId id="314"/>
            <p14:sldId id="315"/>
            <p14:sldId id="316"/>
            <p14:sldId id="317"/>
            <p14:sldId id="319"/>
            <p14:sldId id="320"/>
          </p14:sldIdLst>
        </p14:section>
        <p14:section name="준호" id="{1602CA86-C8AE-43F3-8845-F01CBB44A495}">
          <p14:sldIdLst>
            <p14:sldId id="300"/>
            <p14:sldId id="301"/>
            <p14:sldId id="302"/>
            <p14:sldId id="303"/>
            <p14:sldId id="304"/>
          </p14:sldIdLst>
        </p14:section>
        <p14:section name="얼굴인식 구현 및 서버연동" id="{12BAC3C7-7A8D-4157-97F9-9F1AEC2CF302}">
          <p14:sldIdLst>
            <p14:sldId id="289"/>
            <p14:sldId id="305"/>
            <p14:sldId id="306"/>
            <p14:sldId id="307"/>
          </p14:sldIdLst>
        </p14:section>
        <p14:section name="기타" id="{6C2E2E8C-8C81-4E96-83CE-29FDB9931465}">
          <p14:sldIdLst>
            <p14:sldId id="321"/>
          </p14:sldIdLst>
        </p14:section>
      </p14:sectionLst>
    </p:ex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8ED7EF8-193B-49A7-991D-E0C5C26BFEB5}" v="741" dt="2021-08-31T07:36:03.499"/>
    <p1510:client id="{AB8365FB-CB7D-4086-B33F-153A0FC5910D}" v="73" dt="2021-08-31T07:49:05.81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882" autoAdjust="0"/>
    <p:restoredTop sz="94660"/>
  </p:normalViewPr>
  <p:slideViewPr>
    <p:cSldViewPr snapToGrid="0">
      <p:cViewPr>
        <p:scale>
          <a:sx n="75" d="100"/>
          <a:sy n="75" d="100"/>
        </p:scale>
        <p:origin x="-1329" y="-9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7128"/>
    </p:cViewPr>
  </p:sorterViewPr>
  <p:notesViewPr>
    <p:cSldViewPr snapToGrid="0">
      <p:cViewPr varScale="1">
        <p:scale>
          <a:sx n="89" d="100"/>
          <a:sy n="89" d="100"/>
        </p:scale>
        <p:origin x="-2922" y="-45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0AA4FB-CFC0-465C-9D00-D8CD9FAB7AB9}" type="datetimeFigureOut">
              <a:rPr lang="ko-KR" altLang="en-US" smtClean="0"/>
              <a:t>2021-08-31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797812-4C19-4769-A7A8-C463DF05C3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29632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C9453-0358-4B2E-A5E7-7F5A98A5D4D3}" type="datetimeFigureOut">
              <a:rPr lang="ko-KR" altLang="en-US" smtClean="0"/>
              <a:t>2021-08-31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7A0DB-5BD7-41C1-A7D7-252CB32A4B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46781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C9453-0358-4B2E-A5E7-7F5A98A5D4D3}" type="datetimeFigureOut">
              <a:rPr lang="ko-KR" altLang="en-US" smtClean="0"/>
              <a:t>2021-08-31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7A0DB-5BD7-41C1-A7D7-252CB32A4B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65655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C9453-0358-4B2E-A5E7-7F5A98A5D4D3}" type="datetimeFigureOut">
              <a:rPr lang="ko-KR" altLang="en-US" smtClean="0"/>
              <a:t>2021-08-31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7A0DB-5BD7-41C1-A7D7-252CB32A4B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97340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C9453-0358-4B2E-A5E7-7F5A98A5D4D3}" type="datetimeFigureOut">
              <a:rPr lang="ko-KR" altLang="en-US" smtClean="0"/>
              <a:t>2021-08-31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7A0DB-5BD7-41C1-A7D7-252CB32A4B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65531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C9453-0358-4B2E-A5E7-7F5A98A5D4D3}" type="datetimeFigureOut">
              <a:rPr lang="ko-KR" altLang="en-US" smtClean="0"/>
              <a:t>2021-08-31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7A0DB-5BD7-41C1-A7D7-252CB32A4B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33471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C9453-0358-4B2E-A5E7-7F5A98A5D4D3}" type="datetimeFigureOut">
              <a:rPr lang="ko-KR" altLang="en-US" smtClean="0"/>
              <a:t>2021-08-31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7A0DB-5BD7-41C1-A7D7-252CB32A4B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5568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C9453-0358-4B2E-A5E7-7F5A98A5D4D3}" type="datetimeFigureOut">
              <a:rPr lang="ko-KR" altLang="en-US" smtClean="0"/>
              <a:t>2021-08-31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7A0DB-5BD7-41C1-A7D7-252CB32A4B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54212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C9453-0358-4B2E-A5E7-7F5A98A5D4D3}" type="datetimeFigureOut">
              <a:rPr lang="ko-KR" altLang="en-US" smtClean="0"/>
              <a:t>2021-08-31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7A0DB-5BD7-41C1-A7D7-252CB32A4B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06190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C9453-0358-4B2E-A5E7-7F5A98A5D4D3}" type="datetimeFigureOut">
              <a:rPr lang="ko-KR" altLang="en-US" smtClean="0"/>
              <a:t>2021-08-31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7A0DB-5BD7-41C1-A7D7-252CB32A4B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96242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C9453-0358-4B2E-A5E7-7F5A98A5D4D3}" type="datetimeFigureOut">
              <a:rPr lang="ko-KR" altLang="en-US" smtClean="0"/>
              <a:t>2021-08-31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7A0DB-5BD7-41C1-A7D7-252CB32A4B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12267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C9453-0358-4B2E-A5E7-7F5A98A5D4D3}" type="datetimeFigureOut">
              <a:rPr lang="ko-KR" altLang="en-US" smtClean="0"/>
              <a:t>2021-08-31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7A0DB-5BD7-41C1-A7D7-252CB32A4B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62477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EC9453-0358-4B2E-A5E7-7F5A98A5D4D3}" type="datetimeFigureOut">
              <a:rPr lang="ko-KR" altLang="en-US" smtClean="0"/>
              <a:t>2021-08-31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87A0DB-5BD7-41C1-A7D7-252CB32A4BF6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7" name="직선 연결선 6"/>
          <p:cNvCxnSpPr/>
          <p:nvPr userDrawn="1"/>
        </p:nvCxnSpPr>
        <p:spPr>
          <a:xfrm>
            <a:off x="171450" y="1365250"/>
            <a:ext cx="1184275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011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jpeg"/><Relationship Id="rId7" Type="http://schemas.openxmlformats.org/officeDocument/2006/relationships/image" Target="../media/image25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eg"/><Relationship Id="rId5" Type="http://schemas.openxmlformats.org/officeDocument/2006/relationships/image" Target="../media/image23.jpeg"/><Relationship Id="rId4" Type="http://schemas.openxmlformats.org/officeDocument/2006/relationships/image" Target="../media/image22.jpeg"/><Relationship Id="rId9" Type="http://schemas.openxmlformats.org/officeDocument/2006/relationships/image" Target="../media/image20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jpe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jpeg"/><Relationship Id="rId3" Type="http://schemas.openxmlformats.org/officeDocument/2006/relationships/image" Target="../media/image41.png"/><Relationship Id="rId7" Type="http://schemas.openxmlformats.org/officeDocument/2006/relationships/image" Target="../media/image39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22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5.png"/><Relationship Id="rId4" Type="http://schemas.openxmlformats.org/officeDocument/2006/relationships/image" Target="../media/image5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ko-KR" altLang="en-US" sz="4800" dirty="0" err="1"/>
              <a:t>임베디드</a:t>
            </a:r>
            <a:r>
              <a:rPr lang="en-US" altLang="ko-KR" sz="4800" dirty="0"/>
              <a:t>SW</a:t>
            </a:r>
            <a:r>
              <a:rPr lang="ko-KR" altLang="en-US" sz="4800" dirty="0"/>
              <a:t>경진대회</a:t>
            </a:r>
            <a:r>
              <a:rPr lang="en-US" altLang="ko-KR" sz="4800" dirty="0"/>
              <a:t/>
            </a:r>
            <a:br>
              <a:rPr lang="en-US" altLang="ko-KR" sz="4800" dirty="0"/>
            </a:br>
            <a:r>
              <a:rPr lang="en-US" altLang="ko-KR" sz="4800" dirty="0" err="1"/>
              <a:t>WebOS</a:t>
            </a:r>
            <a:r>
              <a:rPr lang="en-US" altLang="ko-KR" sz="4800" dirty="0"/>
              <a:t> Car2SmartHome</a:t>
            </a:r>
            <a:endParaRPr lang="ko-KR" altLang="en-US" sz="48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787776"/>
            <a:ext cx="9144000" cy="1655762"/>
          </a:xfrm>
        </p:spPr>
        <p:txBody>
          <a:bodyPr/>
          <a:lstStyle/>
          <a:p>
            <a:endParaRPr lang="en-US" altLang="ko-KR" dirty="0" smtClean="0"/>
          </a:p>
          <a:p>
            <a:r>
              <a:rPr lang="ko-KR" altLang="en-US" dirty="0" err="1" smtClean="0"/>
              <a:t>삼아아팀</a:t>
            </a:r>
            <a:r>
              <a:rPr lang="ko-KR" altLang="en-US" dirty="0" smtClean="0"/>
              <a:t> </a:t>
            </a:r>
            <a:r>
              <a:rPr lang="en-US" altLang="ko-KR" dirty="0"/>
              <a:t>– </a:t>
            </a:r>
            <a:r>
              <a:rPr lang="ko-KR" altLang="en-US" dirty="0"/>
              <a:t>최현식</a:t>
            </a:r>
            <a:r>
              <a:rPr lang="en-US" altLang="ko-KR" dirty="0"/>
              <a:t>, </a:t>
            </a:r>
            <a:r>
              <a:rPr lang="ko-KR" altLang="en-US" dirty="0"/>
              <a:t>박승운</a:t>
            </a:r>
            <a:r>
              <a:rPr lang="en-US" altLang="ko-KR" dirty="0"/>
              <a:t>, </a:t>
            </a:r>
            <a:r>
              <a:rPr lang="ko-KR" altLang="en-US" dirty="0"/>
              <a:t>이준호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80963" y="1223963"/>
            <a:ext cx="12015787" cy="26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33308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계획 및 개선방향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69575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err="1"/>
              <a:t>아두이노</a:t>
            </a:r>
            <a:r>
              <a:rPr lang="en-US" altLang="ko-KR" dirty="0"/>
              <a:t>(</a:t>
            </a:r>
            <a:r>
              <a:rPr lang="ko-KR" altLang="en-US" dirty="0" err="1"/>
              <a:t>스마트홈</a:t>
            </a:r>
            <a:r>
              <a:rPr lang="en-US" altLang="ko-KR" dirty="0"/>
              <a:t>)</a:t>
            </a:r>
            <a:r>
              <a:rPr lang="ko-KR" altLang="en-US" dirty="0"/>
              <a:t>측에 전달되는 명령을 확인하여</a:t>
            </a:r>
            <a:r>
              <a:rPr lang="en-US" altLang="ko-KR" dirty="0"/>
              <a:t>, </a:t>
            </a:r>
            <a:r>
              <a:rPr lang="ko-KR" altLang="en-US" dirty="0"/>
              <a:t>해당 동작들이 정상적으로 수행되었는지 체크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dirty="0">
                <a:ea typeface="+mn-lt"/>
                <a:cs typeface="+mn-lt"/>
              </a:rPr>
              <a:t>각 기기</a:t>
            </a:r>
            <a:r>
              <a:rPr lang="en-US" altLang="ko-KR" dirty="0">
                <a:ea typeface="+mn-lt"/>
                <a:cs typeface="+mn-lt"/>
              </a:rPr>
              <a:t>(</a:t>
            </a:r>
            <a:r>
              <a:rPr lang="en-US" altLang="ko-KR" dirty="0" err="1">
                <a:ea typeface="+mn-lt"/>
                <a:cs typeface="+mn-lt"/>
              </a:rPr>
              <a:t>webOS</a:t>
            </a:r>
            <a:r>
              <a:rPr lang="en-US" altLang="ko-KR" dirty="0">
                <a:ea typeface="+mn-lt"/>
                <a:cs typeface="+mn-lt"/>
              </a:rPr>
              <a:t>, Android)</a:t>
            </a:r>
            <a:r>
              <a:rPr lang="ko-KR" dirty="0">
                <a:ea typeface="+mn-lt"/>
                <a:cs typeface="+mn-lt"/>
              </a:rPr>
              <a:t>로 </a:t>
            </a:r>
            <a:r>
              <a:rPr lang="ko-KR" dirty="0" err="1">
                <a:ea typeface="+mn-lt"/>
                <a:cs typeface="+mn-lt"/>
              </a:rPr>
              <a:t>부터</a:t>
            </a:r>
            <a:r>
              <a:rPr lang="ko-KR" dirty="0">
                <a:ea typeface="+mn-lt"/>
                <a:cs typeface="+mn-lt"/>
              </a:rPr>
              <a:t> 스케쥴 관련 내용을 전달받아 추가</a:t>
            </a:r>
            <a:r>
              <a:rPr lang="en-US" altLang="ko-KR" dirty="0">
                <a:ea typeface="+mn-lt"/>
                <a:cs typeface="+mn-lt"/>
              </a:rPr>
              <a:t>/</a:t>
            </a:r>
            <a:r>
              <a:rPr lang="ko-KR" dirty="0">
                <a:ea typeface="+mn-lt"/>
                <a:cs typeface="+mn-lt"/>
              </a:rPr>
              <a:t>수정하는 프로그램 작성</a:t>
            </a:r>
          </a:p>
          <a:p>
            <a:pPr>
              <a:lnSpc>
                <a:spcPct val="150000"/>
              </a:lnSpc>
            </a:pPr>
            <a:endParaRPr lang="en-US" altLang="ko-KR" dirty="0"/>
          </a:p>
        </p:txBody>
      </p:sp>
      <p:pic>
        <p:nvPicPr>
          <p:cNvPr id="4" name="Picture 2" descr="라즈베리 파이 관련 레퍼런스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00463" y="762914"/>
            <a:ext cx="454487" cy="437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91144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MQTT Broker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ea typeface="맑은 고딕"/>
              </a:rPr>
              <a:t>RabbitMQ </a:t>
            </a:r>
            <a:r>
              <a:rPr lang="en-US" altLang="ko-KR" sz="1200" dirty="0">
                <a:ea typeface="맑은 고딕"/>
              </a:rPr>
              <a:t>(AMQP 0-9-1 / MQTT 3.1.1)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ea typeface="맑은 고딕"/>
              </a:rPr>
              <a:t>사용되는 전체기기</a:t>
            </a:r>
            <a:r>
              <a:rPr lang="en-US" altLang="ko-KR" sz="1000" dirty="0">
                <a:ea typeface="맑은 고딕"/>
              </a:rPr>
              <a:t>(</a:t>
            </a:r>
            <a:r>
              <a:rPr lang="ko-KR" altLang="en-US" sz="1000" dirty="0">
                <a:ea typeface="맑은 고딕"/>
              </a:rPr>
              <a:t>서버</a:t>
            </a:r>
            <a:r>
              <a:rPr lang="en-US" altLang="ko-KR" sz="1000" dirty="0">
                <a:ea typeface="맑은 고딕"/>
              </a:rPr>
              <a:t>(Python), </a:t>
            </a:r>
            <a:r>
              <a:rPr lang="en-US" altLang="ko-KR" sz="1000" dirty="0" err="1">
                <a:ea typeface="맑은 고딕"/>
              </a:rPr>
              <a:t>webOS</a:t>
            </a:r>
            <a:r>
              <a:rPr lang="en-US" altLang="ko-KR" sz="1000" dirty="0">
                <a:ea typeface="맑은 고딕"/>
              </a:rPr>
              <a:t>(</a:t>
            </a:r>
            <a:r>
              <a:rPr lang="ko-KR" altLang="en-US" sz="1000" dirty="0">
                <a:ea typeface="맑은 고딕"/>
              </a:rPr>
              <a:t>서비스</a:t>
            </a:r>
            <a:r>
              <a:rPr lang="en-US" altLang="ko-KR" sz="1000" dirty="0">
                <a:ea typeface="맑은 고딕"/>
              </a:rPr>
              <a:t>), </a:t>
            </a:r>
            <a:r>
              <a:rPr lang="ko-KR" altLang="en-US" sz="1000" dirty="0" err="1">
                <a:ea typeface="맑은 고딕"/>
              </a:rPr>
              <a:t>아두이노</a:t>
            </a:r>
            <a:r>
              <a:rPr lang="en-US" altLang="ko-KR" sz="1000" dirty="0">
                <a:ea typeface="맑은 고딕"/>
              </a:rPr>
              <a:t>, </a:t>
            </a:r>
            <a:r>
              <a:rPr lang="ko-KR" altLang="en-US" sz="1000" dirty="0">
                <a:ea typeface="맑은 고딕"/>
              </a:rPr>
              <a:t>안드로이드</a:t>
            </a:r>
            <a:r>
              <a:rPr lang="en-US" altLang="ko-KR" sz="1000" dirty="0">
                <a:ea typeface="맑은 고딕"/>
              </a:rPr>
              <a:t>)</a:t>
            </a:r>
            <a:r>
              <a:rPr lang="ko-KR" altLang="en-US" dirty="0">
                <a:ea typeface="맑은 고딕"/>
              </a:rPr>
              <a:t>와 통신되는 것을 확인함</a:t>
            </a:r>
            <a:r>
              <a:rPr lang="en-US" altLang="ko-KR" dirty="0">
                <a:ea typeface="맑은 고딕"/>
              </a:rPr>
              <a:t>.</a:t>
            </a:r>
            <a:endParaRPr lang="ko-KR" altLang="en-US" dirty="0">
              <a:ea typeface="맑은 고딕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051" y="3504360"/>
            <a:ext cx="4042820" cy="308665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5" name="그룹 4"/>
          <p:cNvGrpSpPr/>
          <p:nvPr/>
        </p:nvGrpSpPr>
        <p:grpSpPr>
          <a:xfrm>
            <a:off x="5781992" y="3499286"/>
            <a:ext cx="5192427" cy="3091732"/>
            <a:chOff x="7057908" y="-3333750"/>
            <a:chExt cx="5781675" cy="3333750"/>
          </a:xfrm>
        </p:grpSpPr>
        <p:pic>
          <p:nvPicPr>
            <p:cNvPr id="6" name="Picture 2" descr="Let&amp;#39;s play with things !: MQTT broker 서비스를 이사가다.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57908" y="-3333750"/>
              <a:ext cx="5781675" cy="3333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/>
            <p:cNvSpPr txBox="1"/>
            <p:nvPr/>
          </p:nvSpPr>
          <p:spPr>
            <a:xfrm>
              <a:off x="7170058" y="-3222171"/>
              <a:ext cx="1018227" cy="3576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[</a:t>
              </a:r>
              <a:r>
                <a:rPr lang="ko-KR" altLang="en-US" dirty="0"/>
                <a:t>구성도</a:t>
              </a:r>
              <a:r>
                <a:rPr lang="en-US" altLang="ko-KR" dirty="0"/>
                <a:t>]</a:t>
              </a:r>
              <a:endParaRPr lang="ko-KR" altLang="en-US" dirty="0"/>
            </a:p>
          </p:txBody>
        </p:sp>
      </p:grpSp>
      <p:sp>
        <p:nvSpPr>
          <p:cNvPr id="4" name="AutoShape 4" descr="RabbitMq - First Hops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" name="AutoShape 6" descr="RabbitMq - First Hops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752" y="791715"/>
            <a:ext cx="403446" cy="4270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380873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항목구성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533957" y="4615006"/>
            <a:ext cx="15055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400" dirty="0"/>
              <a:t>실제 데이터가</a:t>
            </a:r>
            <a:endParaRPr lang="en-US" altLang="ko-KR" sz="1400" dirty="0"/>
          </a:p>
          <a:p>
            <a:pPr algn="r"/>
            <a:r>
              <a:rPr lang="ko-KR" altLang="en-US" sz="1400" dirty="0"/>
              <a:t>적재되는 </a:t>
            </a:r>
            <a:r>
              <a:rPr lang="en-US" altLang="ko-KR" sz="1400" dirty="0"/>
              <a:t>Queue</a:t>
            </a:r>
            <a:endParaRPr lang="ko-KR" altLang="en-US" sz="1400" dirty="0"/>
          </a:p>
        </p:txBody>
      </p:sp>
      <p:grpSp>
        <p:nvGrpSpPr>
          <p:cNvPr id="10" name="그룹 9"/>
          <p:cNvGrpSpPr/>
          <p:nvPr/>
        </p:nvGrpSpPr>
        <p:grpSpPr>
          <a:xfrm>
            <a:off x="1288206" y="1683084"/>
            <a:ext cx="9245751" cy="4721726"/>
            <a:chOff x="745958" y="1574800"/>
            <a:chExt cx="10034337" cy="5124450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0600" y="1574800"/>
              <a:ext cx="5622574" cy="512445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" name="Picture 2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795"/>
            <a:stretch/>
          </p:blipFill>
          <p:spPr bwMode="auto">
            <a:xfrm>
              <a:off x="6860540" y="1574800"/>
              <a:ext cx="3539186" cy="512445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" name="오른쪽 중괄호 4"/>
            <p:cNvSpPr/>
            <p:nvPr/>
          </p:nvSpPr>
          <p:spPr>
            <a:xfrm>
              <a:off x="10431379" y="3340768"/>
              <a:ext cx="348916" cy="3296653"/>
            </a:xfrm>
            <a:prstGeom prst="rightBrac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왼쪽 중괄호 7"/>
            <p:cNvSpPr/>
            <p:nvPr/>
          </p:nvSpPr>
          <p:spPr>
            <a:xfrm>
              <a:off x="745958" y="3256547"/>
              <a:ext cx="296779" cy="3344779"/>
            </a:xfrm>
            <a:prstGeom prst="leftBrac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60158" y="4615006"/>
            <a:ext cx="13244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메시지</a:t>
            </a:r>
            <a:endParaRPr lang="en-US" altLang="ko-KR" sz="1400" dirty="0"/>
          </a:p>
          <a:p>
            <a:r>
              <a:rPr lang="ko-KR" altLang="en-US" sz="1400" dirty="0"/>
              <a:t>자동분류 규칙</a:t>
            </a:r>
            <a:endParaRPr lang="en-US" altLang="ko-KR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3072120" y="6471850"/>
            <a:ext cx="183095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[</a:t>
            </a:r>
            <a:r>
              <a:rPr lang="en-US" altLang="ko-KR" sz="1050" dirty="0" err="1"/>
              <a:t>RabbitMQ</a:t>
            </a:r>
            <a:r>
              <a:rPr lang="en-US" altLang="ko-KR" sz="1050" dirty="0"/>
              <a:t> Exchange </a:t>
            </a:r>
            <a:r>
              <a:rPr lang="ko-KR" altLang="en-US" sz="1050" dirty="0"/>
              <a:t>정보</a:t>
            </a:r>
            <a:r>
              <a:rPr lang="en-US" altLang="ko-KR" sz="1050" dirty="0"/>
              <a:t>]</a:t>
            </a:r>
            <a:endParaRPr lang="ko-KR" altLang="en-US" sz="1050" dirty="0"/>
          </a:p>
        </p:txBody>
      </p:sp>
      <p:sp>
        <p:nvSpPr>
          <p:cNvPr id="14" name="TextBox 13"/>
          <p:cNvSpPr txBox="1"/>
          <p:nvPr/>
        </p:nvSpPr>
        <p:spPr>
          <a:xfrm>
            <a:off x="7618864" y="6471850"/>
            <a:ext cx="165942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[</a:t>
            </a:r>
            <a:r>
              <a:rPr lang="en-US" altLang="ko-KR" sz="1050" dirty="0" err="1"/>
              <a:t>RabbitMQ</a:t>
            </a:r>
            <a:r>
              <a:rPr lang="en-US" altLang="ko-KR" sz="1050" dirty="0"/>
              <a:t> Queue </a:t>
            </a:r>
            <a:r>
              <a:rPr lang="ko-KR" altLang="en-US" sz="1050" dirty="0"/>
              <a:t>정보</a:t>
            </a:r>
            <a:r>
              <a:rPr lang="en-US" altLang="ko-KR" sz="1050" dirty="0"/>
              <a:t>]</a:t>
            </a:r>
            <a:endParaRPr lang="ko-KR" altLang="en-US" sz="1050" dirty="0"/>
          </a:p>
        </p:txBody>
      </p:sp>
      <p:sp>
        <p:nvSpPr>
          <p:cNvPr id="13" name="오른쪽 화살표 12"/>
          <p:cNvSpPr/>
          <p:nvPr/>
        </p:nvSpPr>
        <p:spPr>
          <a:xfrm>
            <a:off x="6310313" y="4043947"/>
            <a:ext cx="978408" cy="484632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규칙에 따라 각 </a:t>
            </a:r>
            <a:r>
              <a:rPr lang="en-US" altLang="ko-KR" sz="700" dirty="0">
                <a:solidFill>
                  <a:schemeClr val="tx1"/>
                </a:solidFill>
              </a:rPr>
              <a:t>Queue</a:t>
            </a:r>
            <a:r>
              <a:rPr lang="ko-KR" altLang="en-US" sz="700" dirty="0">
                <a:solidFill>
                  <a:schemeClr val="tx1"/>
                </a:solidFill>
              </a:rPr>
              <a:t>에 적재</a:t>
            </a:r>
          </a:p>
        </p:txBody>
      </p:sp>
      <p:pic>
        <p:nvPicPr>
          <p:cNvPr id="17" name="Picture 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752" y="791715"/>
            <a:ext cx="403446" cy="4270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035573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동작구조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987" y="1498601"/>
            <a:ext cx="11663363" cy="5060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타원 8"/>
          <p:cNvSpPr/>
          <p:nvPr/>
        </p:nvSpPr>
        <p:spPr>
          <a:xfrm>
            <a:off x="386080" y="4029076"/>
            <a:ext cx="65404" cy="6540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10662920" y="4034156"/>
            <a:ext cx="65404" cy="6540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343218" y="6529707"/>
            <a:ext cx="65404" cy="6540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350520" y="6438405"/>
            <a:ext cx="32191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모든 </a:t>
            </a:r>
            <a:r>
              <a:rPr lang="en-US" altLang="ko-KR" sz="1000" dirty="0"/>
              <a:t>Client</a:t>
            </a:r>
            <a:r>
              <a:rPr lang="ko-KR" altLang="en-US" sz="1000" dirty="0"/>
              <a:t>는 </a:t>
            </a:r>
            <a:r>
              <a:rPr lang="en-US" altLang="ko-KR" sz="1000" dirty="0"/>
              <a:t>Publisher</a:t>
            </a:r>
            <a:r>
              <a:rPr lang="ko-KR" altLang="en-US" sz="1000" dirty="0"/>
              <a:t>이자 </a:t>
            </a:r>
            <a:r>
              <a:rPr lang="en-US" altLang="ko-KR" sz="1000" dirty="0"/>
              <a:t>Consumer</a:t>
            </a:r>
            <a:r>
              <a:rPr lang="ko-KR" altLang="en-US" sz="1000" dirty="0"/>
              <a:t>가 될 수 있음</a:t>
            </a:r>
            <a:r>
              <a:rPr lang="en-US" altLang="ko-KR" sz="1000" dirty="0"/>
              <a:t>.</a:t>
            </a:r>
          </a:p>
          <a:p>
            <a:r>
              <a:rPr lang="en-US" altLang="ko-KR" sz="1000" dirty="0"/>
              <a:t>(</a:t>
            </a:r>
            <a:r>
              <a:rPr lang="ko-KR" altLang="en-US" sz="1000" dirty="0"/>
              <a:t>서버</a:t>
            </a:r>
            <a:r>
              <a:rPr lang="en-US" altLang="ko-KR" sz="1000" dirty="0"/>
              <a:t>, </a:t>
            </a:r>
            <a:r>
              <a:rPr lang="en-US" altLang="ko-KR" sz="1000" dirty="0" err="1"/>
              <a:t>webOS</a:t>
            </a:r>
            <a:r>
              <a:rPr lang="en-US" altLang="ko-KR" sz="1000" dirty="0"/>
              <a:t>, </a:t>
            </a:r>
            <a:r>
              <a:rPr lang="ko-KR" altLang="en-US" sz="1000" dirty="0" err="1"/>
              <a:t>아두이노</a:t>
            </a:r>
            <a:r>
              <a:rPr lang="en-US" altLang="ko-KR" sz="1000" dirty="0"/>
              <a:t>, </a:t>
            </a:r>
            <a:r>
              <a:rPr lang="ko-KR" altLang="en-US" sz="1000" dirty="0" err="1"/>
              <a:t>안드로이드</a:t>
            </a:r>
            <a:r>
              <a:rPr lang="en-US" altLang="ko-KR" sz="1000" dirty="0"/>
              <a:t>)</a:t>
            </a:r>
            <a:endParaRPr lang="ko-KR" altLang="en-US" sz="1000" dirty="0"/>
          </a:p>
        </p:txBody>
      </p:sp>
      <p:sp>
        <p:nvSpPr>
          <p:cNvPr id="11" name="TextBox 10"/>
          <p:cNvSpPr txBox="1"/>
          <p:nvPr/>
        </p:nvSpPr>
        <p:spPr>
          <a:xfrm>
            <a:off x="2833695" y="4205294"/>
            <a:ext cx="8483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rgbClr val="FF0000"/>
                </a:solidFill>
              </a:rPr>
              <a:t>With</a:t>
            </a:r>
          </a:p>
          <a:p>
            <a:r>
              <a:rPr lang="en-US" altLang="ko-KR" sz="1000" dirty="0" err="1">
                <a:solidFill>
                  <a:srgbClr val="FF0000"/>
                </a:solidFill>
              </a:rPr>
              <a:t>RoutingKey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pic>
        <p:nvPicPr>
          <p:cNvPr id="17" name="Picture 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752" y="791715"/>
            <a:ext cx="403446" cy="4270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141144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계획 및 개선방향</a:t>
            </a:r>
          </a:p>
        </p:txBody>
      </p:sp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err="1">
                <a:ea typeface="맑은 고딕"/>
              </a:rPr>
              <a:t>아두이노측에서</a:t>
            </a:r>
            <a:r>
              <a:rPr lang="ko-KR" altLang="en-US" dirty="0">
                <a:ea typeface="맑은 고딕"/>
              </a:rPr>
              <a:t> </a:t>
            </a:r>
            <a:r>
              <a:rPr lang="en-US" altLang="ko-KR" dirty="0">
                <a:ea typeface="맑은 고딕"/>
              </a:rPr>
              <a:t>Consume </a:t>
            </a:r>
            <a:r>
              <a:rPr lang="ko-KR" altLang="en-US" dirty="0">
                <a:ea typeface="맑은 고딕"/>
              </a:rPr>
              <a:t>진행종료시 설정내용이 변동되는 문제 수정 필요 </a:t>
            </a:r>
            <a:r>
              <a:rPr lang="en-US" altLang="ko-KR" dirty="0">
                <a:ea typeface="맑은 고딕"/>
              </a:rPr>
              <a:t>(MQTT-Plugin </a:t>
            </a:r>
            <a:r>
              <a:rPr lang="ko-KR" altLang="en-US" dirty="0">
                <a:ea typeface="맑은 고딕"/>
              </a:rPr>
              <a:t>옵션 설정</a:t>
            </a:r>
            <a:r>
              <a:rPr lang="en-US" altLang="ko-KR" dirty="0">
                <a:ea typeface="맑은 고딕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ea typeface="맑은 고딕"/>
              </a:rPr>
              <a:t>QoS(</a:t>
            </a:r>
            <a:r>
              <a:rPr lang="ko-KR" altLang="en-US" dirty="0">
                <a:ea typeface="맑은 고딕"/>
              </a:rPr>
              <a:t>서비스품질</a:t>
            </a:r>
            <a:r>
              <a:rPr lang="en-US" altLang="ko-KR" dirty="0">
                <a:ea typeface="맑은 고딕"/>
              </a:rPr>
              <a:t>) level</a:t>
            </a:r>
            <a:r>
              <a:rPr lang="ko-KR" altLang="en-US" dirty="0">
                <a:ea typeface="맑은 고딕"/>
              </a:rPr>
              <a:t>에 따른 동작속도 및 안정성 비교 진행</a:t>
            </a:r>
            <a:endParaRPr lang="en-US" altLang="ko-KR" dirty="0">
              <a:ea typeface="맑은 고딕"/>
            </a:endParaRPr>
          </a:p>
          <a:p>
            <a:pPr>
              <a:lnSpc>
                <a:spcPct val="150000"/>
              </a:lnSpc>
            </a:pPr>
            <a:endParaRPr lang="ko-KR" altLang="en-US" dirty="0">
              <a:ea typeface="맑은 고딕"/>
            </a:endParaRPr>
          </a:p>
        </p:txBody>
      </p:sp>
      <p:pic>
        <p:nvPicPr>
          <p:cNvPr id="7" name="Picture 7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752" y="791715"/>
            <a:ext cx="403446" cy="4270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96244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파이어베이스</a:t>
            </a:r>
            <a:r>
              <a:rPr lang="en-US" altLang="ko-KR" dirty="0"/>
              <a:t>(DB)</a:t>
            </a:r>
            <a:endParaRPr lang="ko-KR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97" b="69620"/>
          <a:stretch/>
        </p:blipFill>
        <p:spPr bwMode="auto">
          <a:xfrm>
            <a:off x="925513" y="2432050"/>
            <a:ext cx="4628481" cy="666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165"/>
          <a:stretch/>
        </p:blipFill>
        <p:spPr bwMode="auto">
          <a:xfrm>
            <a:off x="925513" y="4870450"/>
            <a:ext cx="4628481" cy="673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216" b="33671"/>
          <a:stretch/>
        </p:blipFill>
        <p:spPr bwMode="auto">
          <a:xfrm>
            <a:off x="925512" y="3644900"/>
            <a:ext cx="4628481" cy="730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746750" y="3825359"/>
            <a:ext cx="6194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자주 변경되는 데이터 저장 </a:t>
            </a:r>
            <a:r>
              <a:rPr lang="en-US" altLang="ko-KR" dirty="0">
                <a:sym typeface="Wingdings" pitchFamily="2" charset="2"/>
              </a:rPr>
              <a:t> </a:t>
            </a:r>
            <a:r>
              <a:rPr lang="ko-KR" altLang="en-US" dirty="0" err="1">
                <a:sym typeface="Wingdings" pitchFamily="2" charset="2"/>
              </a:rPr>
              <a:t>스마트홈</a:t>
            </a:r>
            <a:r>
              <a:rPr lang="ko-KR" altLang="en-US" dirty="0">
                <a:sym typeface="Wingdings" pitchFamily="2" charset="2"/>
              </a:rPr>
              <a:t> </a:t>
            </a:r>
            <a:r>
              <a:rPr lang="ko-KR" altLang="en-US" dirty="0" err="1">
                <a:sym typeface="Wingdings" pitchFamily="2" charset="2"/>
              </a:rPr>
              <a:t>현상태</a:t>
            </a:r>
            <a:r>
              <a:rPr lang="en-US" altLang="ko-KR" dirty="0">
                <a:sym typeface="Wingdings" pitchFamily="2" charset="2"/>
              </a:rPr>
              <a:t>, </a:t>
            </a:r>
            <a:r>
              <a:rPr lang="ko-KR" altLang="en-US" dirty="0">
                <a:sym typeface="Wingdings" pitchFamily="2" charset="2"/>
              </a:rPr>
              <a:t>센서 정보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746750" y="2580759"/>
            <a:ext cx="5857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ym typeface="Wingdings" pitchFamily="2" charset="2"/>
              </a:rPr>
              <a:t>참조용 데이터 </a:t>
            </a:r>
            <a:r>
              <a:rPr lang="en-US" altLang="ko-KR" dirty="0">
                <a:sym typeface="Wingdings" pitchFamily="2" charset="2"/>
              </a:rPr>
              <a:t> </a:t>
            </a:r>
            <a:r>
              <a:rPr lang="ko-KR" altLang="en-US" dirty="0" err="1">
                <a:sym typeface="Wingdings" pitchFamily="2" charset="2"/>
              </a:rPr>
              <a:t>계정명</a:t>
            </a:r>
            <a:r>
              <a:rPr lang="en-US" altLang="ko-KR" dirty="0">
                <a:sym typeface="Wingdings" pitchFamily="2" charset="2"/>
              </a:rPr>
              <a:t>, </a:t>
            </a:r>
            <a:r>
              <a:rPr lang="ko-KR" altLang="en-US" dirty="0" err="1">
                <a:sym typeface="Wingdings" pitchFamily="2" charset="2"/>
              </a:rPr>
              <a:t>스케쥴</a:t>
            </a:r>
            <a:r>
              <a:rPr lang="en-US" altLang="ko-KR" dirty="0">
                <a:sym typeface="Wingdings" pitchFamily="2" charset="2"/>
              </a:rPr>
              <a:t>, </a:t>
            </a:r>
            <a:r>
              <a:rPr lang="ko-KR" altLang="en-US" dirty="0" err="1">
                <a:sym typeface="Wingdings" pitchFamily="2" charset="2"/>
              </a:rPr>
              <a:t>사용자별</a:t>
            </a:r>
            <a:r>
              <a:rPr lang="ko-KR" altLang="en-US" dirty="0">
                <a:sym typeface="Wingdings" pitchFamily="2" charset="2"/>
              </a:rPr>
              <a:t> </a:t>
            </a:r>
            <a:r>
              <a:rPr lang="en-US" altLang="ko-KR" dirty="0">
                <a:sym typeface="Wingdings" pitchFamily="2" charset="2"/>
              </a:rPr>
              <a:t>UI/UX </a:t>
            </a:r>
            <a:r>
              <a:rPr lang="ko-KR" altLang="en-US" dirty="0">
                <a:sym typeface="Wingdings" pitchFamily="2" charset="2"/>
              </a:rPr>
              <a:t>정보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746750" y="5022334"/>
            <a:ext cx="6143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얼굴인식용 사진 데이터 저장 </a:t>
            </a:r>
            <a:r>
              <a:rPr lang="en-US" altLang="ko-KR" dirty="0">
                <a:sym typeface="Wingdings" pitchFamily="2" charset="2"/>
              </a:rPr>
              <a:t> </a:t>
            </a:r>
            <a:r>
              <a:rPr lang="ko-KR" altLang="en-US" dirty="0">
                <a:sym typeface="Wingdings" pitchFamily="2" charset="2"/>
              </a:rPr>
              <a:t>해당 기반으로 모델 구성</a:t>
            </a:r>
            <a:endParaRPr lang="ko-KR" altLang="en-US" dirty="0"/>
          </a:p>
        </p:txBody>
      </p:sp>
      <p:pic>
        <p:nvPicPr>
          <p:cNvPr id="4100" name="Picture 4" descr="Firebase Developers – Medium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45" r="12699" b="3195"/>
          <a:stretch/>
        </p:blipFill>
        <p:spPr bwMode="auto">
          <a:xfrm>
            <a:off x="354132" y="687121"/>
            <a:ext cx="445784" cy="586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64409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Authentication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44088" y="1442852"/>
            <a:ext cx="5612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각 사용자의 </a:t>
            </a:r>
            <a:r>
              <a:rPr lang="en-US" altLang="ko-KR" dirty="0"/>
              <a:t>ID(Email)</a:t>
            </a:r>
            <a:r>
              <a:rPr lang="ko-KR" altLang="en-US" dirty="0"/>
              <a:t>와 </a:t>
            </a:r>
            <a:r>
              <a:rPr lang="en-US" altLang="ko-KR" dirty="0"/>
              <a:t>PW, UID</a:t>
            </a:r>
            <a:r>
              <a:rPr lang="ko-KR" altLang="en-US" dirty="0"/>
              <a:t>를 암호화하여 관리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088" y="1925053"/>
            <a:ext cx="10377628" cy="479817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4" descr="Firebase Developers – Medium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45" r="12699" b="3195"/>
          <a:stretch/>
        </p:blipFill>
        <p:spPr bwMode="auto">
          <a:xfrm>
            <a:off x="354132" y="687121"/>
            <a:ext cx="445784" cy="586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60195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FireStore</a:t>
            </a:r>
            <a:r>
              <a:rPr lang="en-US" altLang="ko-KR" dirty="0"/>
              <a:t> - </a:t>
            </a:r>
            <a:r>
              <a:rPr lang="en-US" altLang="ko-KR" dirty="0" err="1"/>
              <a:t>user_account</a:t>
            </a:r>
            <a:endParaRPr lang="ko-KR" altLang="en-US" dirty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2843931"/>
              </p:ext>
            </p:extLst>
          </p:nvPr>
        </p:nvGraphicFramePr>
        <p:xfrm>
          <a:off x="992908" y="2180330"/>
          <a:ext cx="9908639" cy="330665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2417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055989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6028474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42630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/>
                        <a:t>필드명</a:t>
                      </a:r>
                      <a:endParaRPr lang="ko-KR" altLang="en-US" b="1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타입</a:t>
                      </a:r>
                      <a:r>
                        <a:rPr lang="ko-KR" altLang="en-US" b="1" baseline="0" dirty="0"/>
                        <a:t> </a:t>
                      </a:r>
                      <a:r>
                        <a:rPr lang="en-US" altLang="ko-KR" b="1" baseline="0" dirty="0"/>
                        <a:t>(</a:t>
                      </a:r>
                      <a:r>
                        <a:rPr lang="ko-KR" altLang="en-US" b="1" baseline="0" dirty="0"/>
                        <a:t>암시적</a:t>
                      </a:r>
                      <a:r>
                        <a:rPr lang="en-US" altLang="ko-KR" b="1" baseline="0" dirty="0"/>
                        <a:t>)</a:t>
                      </a:r>
                      <a:endParaRPr lang="ko-KR" altLang="en-US" b="1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설명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601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UID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String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사용자의 고유코드를 저장 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 err="1"/>
                        <a:t>파이어베이스에서</a:t>
                      </a:r>
                      <a:r>
                        <a:rPr lang="ko-KR" altLang="en-US" dirty="0"/>
                        <a:t> 부여</a:t>
                      </a:r>
                      <a:r>
                        <a:rPr lang="en-US" altLang="ko-KR" dirty="0"/>
                        <a:t>)</a:t>
                      </a:r>
                    </a:p>
                    <a:p>
                      <a:pPr algn="ctr" latinLnBrk="1"/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/>
                        <a:t>해당 코드를 기반으로 </a:t>
                      </a:r>
                      <a:r>
                        <a:rPr lang="ko-KR" altLang="en-US" sz="1400" dirty="0" err="1"/>
                        <a:t>프리셋</a:t>
                      </a:r>
                      <a:r>
                        <a:rPr lang="ko-KR" altLang="en-US" sz="1400" dirty="0"/>
                        <a:t> 및 사진 탐색</a:t>
                      </a:r>
                      <a:r>
                        <a:rPr lang="en-US" altLang="ko-KR" sz="1400" dirty="0"/>
                        <a:t>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9601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String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사용자명을 저장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9601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PIN PW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Int</a:t>
                      </a:r>
                      <a:r>
                        <a:rPr lang="en-US" altLang="ko-KR" dirty="0"/>
                        <a:t>(10)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얼굴인식을 하지 못하였을 때 사용할 비밀번호 저장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944088" y="1442852"/>
            <a:ext cx="3876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각 운전자 정보를 계정 단위로 관리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016000" y="4521200"/>
            <a:ext cx="9855200" cy="952500"/>
          </a:xfrm>
          <a:prstGeom prst="rect">
            <a:avLst/>
          </a:prstGeom>
          <a:solidFill>
            <a:srgbClr val="CC0000">
              <a:alpha val="86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Android </a:t>
            </a:r>
            <a:r>
              <a:rPr lang="ko-KR" altLang="en-US" dirty="0"/>
              <a:t>및 </a:t>
            </a:r>
            <a:r>
              <a:rPr lang="en-US" altLang="ko-KR" dirty="0" err="1"/>
              <a:t>webOS</a:t>
            </a:r>
            <a:r>
              <a:rPr lang="ko-KR" altLang="en-US" dirty="0"/>
              <a:t>는 </a:t>
            </a:r>
            <a:r>
              <a:rPr lang="en-US" altLang="ko-KR" dirty="0" err="1"/>
              <a:t>FireBase</a:t>
            </a:r>
            <a:r>
              <a:rPr lang="ko-KR" altLang="en-US" dirty="0"/>
              <a:t>를 통해 직접로그인 하므로</a:t>
            </a:r>
            <a:endParaRPr lang="en-US" altLang="ko-KR" dirty="0"/>
          </a:p>
          <a:p>
            <a:pPr algn="ctr"/>
            <a:r>
              <a:rPr lang="ko-KR" altLang="en-US" dirty="0"/>
              <a:t>비밀번호를 별도 관리하지 </a:t>
            </a:r>
            <a:r>
              <a:rPr lang="ko-KR" altLang="en-US" dirty="0" err="1"/>
              <a:t>않아도됨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-14892" y="2946400"/>
            <a:ext cx="139814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rgbClr val="00B0F0"/>
                </a:solidFill>
              </a:rPr>
              <a:t>Document ID </a:t>
            </a:r>
            <a:r>
              <a:rPr lang="ko-KR" altLang="en-US" sz="1100" b="1" dirty="0">
                <a:solidFill>
                  <a:srgbClr val="00B0F0"/>
                </a:solidFill>
              </a:rPr>
              <a:t>→</a:t>
            </a:r>
            <a:endParaRPr lang="en-US" altLang="ko-KR" sz="1100" b="1" dirty="0">
              <a:solidFill>
                <a:srgbClr val="00B0F0"/>
              </a:solidFill>
            </a:endParaRPr>
          </a:p>
          <a:p>
            <a:r>
              <a:rPr lang="en-US" altLang="ko-KR" sz="1100" b="1" dirty="0">
                <a:solidFill>
                  <a:srgbClr val="00B0F0"/>
                </a:solidFill>
              </a:rPr>
              <a:t>(Collection Name)</a:t>
            </a:r>
            <a:endParaRPr lang="ko-KR" altLang="en-US" sz="1100" b="1" dirty="0">
              <a:solidFill>
                <a:srgbClr val="00B0F0"/>
              </a:solidFill>
            </a:endParaRPr>
          </a:p>
        </p:txBody>
      </p:sp>
      <p:pic>
        <p:nvPicPr>
          <p:cNvPr id="7" name="Picture 4" descr="Firebase Developers – Medium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45" r="12699" b="3195"/>
          <a:stretch/>
        </p:blipFill>
        <p:spPr bwMode="auto">
          <a:xfrm>
            <a:off x="354132" y="687121"/>
            <a:ext cx="445784" cy="586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17023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FireStore</a:t>
            </a:r>
            <a:r>
              <a:rPr lang="en-US" altLang="ko-KR" dirty="0"/>
              <a:t> - </a:t>
            </a:r>
            <a:r>
              <a:rPr lang="en-US" altLang="ko-KR" dirty="0" err="1"/>
              <a:t>uiux_preset</a:t>
            </a:r>
            <a:endParaRPr lang="ko-KR" altLang="en-US" dirty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6935419"/>
              </p:ext>
            </p:extLst>
          </p:nvPr>
        </p:nvGraphicFramePr>
        <p:xfrm>
          <a:off x="992908" y="2180330"/>
          <a:ext cx="9908639" cy="330665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2417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055989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6028474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42630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/>
                        <a:t>필드명</a:t>
                      </a:r>
                      <a:endParaRPr lang="ko-KR" altLang="en-US" b="1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타입 </a:t>
                      </a:r>
                      <a:r>
                        <a:rPr lang="en-US" altLang="ko-KR" b="1" dirty="0"/>
                        <a:t>(</a:t>
                      </a:r>
                      <a:r>
                        <a:rPr lang="ko-KR" altLang="en-US" b="1" dirty="0"/>
                        <a:t>암시적</a:t>
                      </a:r>
                      <a:r>
                        <a:rPr lang="en-US" altLang="ko-KR" b="1" dirty="0"/>
                        <a:t>)</a:t>
                      </a:r>
                      <a:endParaRPr lang="ko-KR" altLang="en-US" b="1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설명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601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UID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String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각 사용자의 고유코드</a:t>
                      </a:r>
                      <a:endParaRPr lang="en-US" altLang="ko-KR" sz="1400" b="1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9601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ui_mode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String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err="1"/>
                        <a:t>다크모드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/ </a:t>
                      </a:r>
                      <a:r>
                        <a:rPr lang="ko-KR" altLang="en-US" dirty="0"/>
                        <a:t>노안모드 </a:t>
                      </a:r>
                      <a:r>
                        <a:rPr lang="en-US" altLang="ko-KR" dirty="0"/>
                        <a:t>/ </a:t>
                      </a:r>
                      <a:r>
                        <a:rPr lang="ko-KR" altLang="en-US" dirty="0"/>
                        <a:t>유아모드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9601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ux_mode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String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사용자의 사용패턴에 따른 </a:t>
                      </a:r>
                      <a:r>
                        <a:rPr lang="en-US" altLang="ko-KR" dirty="0" err="1"/>
                        <a:t>ux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모드를 저장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944088" y="1442852"/>
            <a:ext cx="4493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각 </a:t>
            </a:r>
            <a:r>
              <a:rPr lang="ko-KR" altLang="en-US" dirty="0" err="1"/>
              <a:t>운전자별로</a:t>
            </a:r>
            <a:r>
              <a:rPr lang="ko-KR" altLang="en-US" dirty="0"/>
              <a:t> 사용할 </a:t>
            </a:r>
            <a:r>
              <a:rPr lang="en-US" altLang="ko-KR" dirty="0"/>
              <a:t>UI/UX</a:t>
            </a:r>
            <a:r>
              <a:rPr lang="ko-KR" altLang="en-US" dirty="0"/>
              <a:t>를 미리 지정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-14892" y="2946400"/>
            <a:ext cx="139814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rgbClr val="00B0F0"/>
                </a:solidFill>
              </a:rPr>
              <a:t>Document ID </a:t>
            </a:r>
            <a:r>
              <a:rPr lang="ko-KR" altLang="en-US" sz="1100" b="1" dirty="0">
                <a:solidFill>
                  <a:srgbClr val="00B0F0"/>
                </a:solidFill>
              </a:rPr>
              <a:t>→</a:t>
            </a:r>
            <a:endParaRPr lang="en-US" altLang="ko-KR" sz="1100" b="1" dirty="0">
              <a:solidFill>
                <a:srgbClr val="00B0F0"/>
              </a:solidFill>
            </a:endParaRPr>
          </a:p>
          <a:p>
            <a:r>
              <a:rPr lang="en-US" altLang="ko-KR" sz="1100" b="1" dirty="0">
                <a:solidFill>
                  <a:srgbClr val="00B0F0"/>
                </a:solidFill>
              </a:rPr>
              <a:t>(Collection Name)</a:t>
            </a:r>
            <a:endParaRPr lang="ko-KR" altLang="en-US" sz="1100" b="1" dirty="0">
              <a:solidFill>
                <a:srgbClr val="00B0F0"/>
              </a:solidFill>
            </a:endParaRPr>
          </a:p>
        </p:txBody>
      </p:sp>
      <p:pic>
        <p:nvPicPr>
          <p:cNvPr id="6" name="Picture 4" descr="Firebase Developers – Medium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45" r="12699" b="3195"/>
          <a:stretch/>
        </p:blipFill>
        <p:spPr bwMode="auto">
          <a:xfrm>
            <a:off x="354132" y="687121"/>
            <a:ext cx="445784" cy="586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81665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/>
          <p:nvPr/>
        </p:nvCxnSpPr>
        <p:spPr>
          <a:xfrm>
            <a:off x="903448" y="3780333"/>
            <a:ext cx="0" cy="1172667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FireStore</a:t>
            </a:r>
            <a:r>
              <a:rPr lang="en-US" altLang="ko-KR" dirty="0"/>
              <a:t> - </a:t>
            </a:r>
            <a:r>
              <a:rPr lang="en-US" altLang="ko-KR" dirty="0" err="1"/>
              <a:t>schedule_mode</a:t>
            </a:r>
            <a:endParaRPr lang="ko-KR" altLang="en-US" dirty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5556830"/>
              </p:ext>
            </p:extLst>
          </p:nvPr>
        </p:nvGraphicFramePr>
        <p:xfrm>
          <a:off x="968798" y="1936746"/>
          <a:ext cx="9970850" cy="454533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3562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06889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6066324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3026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/>
                        <a:t>필드명</a:t>
                      </a:r>
                      <a:endParaRPr lang="ko-KR" altLang="en-US" sz="1200" b="1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타입 </a:t>
                      </a:r>
                      <a:r>
                        <a:rPr lang="en-US" altLang="ko-KR" sz="1200" b="1" dirty="0"/>
                        <a:t>(</a:t>
                      </a:r>
                      <a:r>
                        <a:rPr lang="ko-KR" altLang="en-US" sz="1200" b="1" dirty="0"/>
                        <a:t>암시적</a:t>
                      </a:r>
                      <a:r>
                        <a:rPr lang="en-US" altLang="ko-KR" sz="1200" b="1" dirty="0"/>
                        <a:t>)</a:t>
                      </a:r>
                      <a:endParaRPr lang="ko-KR" altLang="en-US" sz="1200" b="1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설명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857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Title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String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이름 지정</a:t>
                      </a:r>
                      <a:endParaRPr lang="en-US" altLang="ko-KR" sz="1200" b="1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857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UID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String(-)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각 사용자의 고유코드</a:t>
                      </a:r>
                      <a:endParaRPr lang="en-US" altLang="ko-KR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857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type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String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단발성 작업인지 구분 </a:t>
                      </a:r>
                      <a:r>
                        <a:rPr lang="en-US" altLang="ko-KR" sz="1200" dirty="0"/>
                        <a:t>(once/</a:t>
                      </a:r>
                      <a:r>
                        <a:rPr lang="en-US" altLang="ko-KR" sz="1200" dirty="0" err="1"/>
                        <a:t>repet</a:t>
                      </a:r>
                      <a:r>
                        <a:rPr lang="en-US" altLang="ko-KR" sz="1200" dirty="0"/>
                        <a:t>/mode)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857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/>
                        <a:t>Active_date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Timestamp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단발성 작업의 동작시간을 설정함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857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Enabled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/>
                        <a:t>Bool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사용여부 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예약됨</a:t>
                      </a:r>
                      <a:r>
                        <a:rPr lang="en-US" altLang="ko-KR" sz="1200" dirty="0"/>
                        <a:t>)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857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/>
                        <a:t>Daysofweek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Array (</a:t>
                      </a:r>
                      <a:r>
                        <a:rPr lang="en-US" altLang="ko-KR" sz="1200" dirty="0" err="1"/>
                        <a:t>Bool</a:t>
                      </a:r>
                      <a:r>
                        <a:rPr lang="en-US" altLang="ko-KR" sz="1200" dirty="0"/>
                        <a:t>)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반복작업의 요일지정 </a:t>
                      </a:r>
                      <a:r>
                        <a:rPr lang="en-US" altLang="ko-KR" sz="1200" dirty="0"/>
                        <a:t>(</a:t>
                      </a:r>
                      <a:r>
                        <a:rPr lang="en-US" altLang="ko-KR" sz="1200" dirty="0" err="1"/>
                        <a:t>bool</a:t>
                      </a:r>
                      <a:r>
                        <a:rPr lang="en-US" altLang="ko-KR" sz="1200" dirty="0"/>
                        <a:t>: </a:t>
                      </a:r>
                      <a:r>
                        <a:rPr lang="ko-KR" altLang="en-US" sz="1200" dirty="0" err="1"/>
                        <a:t>일월화수목금토</a:t>
                      </a:r>
                      <a:r>
                        <a:rPr lang="en-US" altLang="ko-KR" sz="1200" dirty="0"/>
                        <a:t>)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3857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/>
                        <a:t>Start_time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String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반복작업의 시작 시간 지정 </a:t>
                      </a:r>
                      <a:r>
                        <a:rPr lang="en-US" altLang="ko-KR" sz="1200" dirty="0"/>
                        <a:t>ex)12</a:t>
                      </a:r>
                      <a:r>
                        <a:rPr lang="ko-KR" altLang="en-US" sz="1200" dirty="0"/>
                        <a:t>시</a:t>
                      </a:r>
                      <a:r>
                        <a:rPr lang="en-US" altLang="ko-KR" sz="1200" dirty="0"/>
                        <a:t>05</a:t>
                      </a:r>
                      <a:r>
                        <a:rPr lang="ko-KR" altLang="en-US" sz="1200" dirty="0" err="1"/>
                        <a:t>분시작</a:t>
                      </a:r>
                      <a:r>
                        <a:rPr lang="ko-KR" altLang="en-US" sz="1200" dirty="0"/>
                        <a:t> </a:t>
                      </a:r>
                      <a:r>
                        <a:rPr lang="en-US" altLang="ko-KR" sz="1200" dirty="0"/>
                        <a:t>-&gt; 1205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3857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/>
                        <a:t>Devcie_aircon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Array (</a:t>
                      </a:r>
                      <a:r>
                        <a:rPr lang="en-US" altLang="ko-KR" sz="1200" dirty="0" err="1"/>
                        <a:t>Bool</a:t>
                      </a:r>
                      <a:r>
                        <a:rPr lang="en-US" altLang="ko-KR" sz="1200" dirty="0"/>
                        <a:t>, number)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동작여부</a:t>
                      </a:r>
                      <a:r>
                        <a:rPr lang="en-US" altLang="ko-KR" sz="1200" dirty="0"/>
                        <a:t>(</a:t>
                      </a:r>
                      <a:r>
                        <a:rPr lang="en-US" altLang="ko-KR" sz="1200" dirty="0" err="1"/>
                        <a:t>Bool</a:t>
                      </a:r>
                      <a:r>
                        <a:rPr lang="en-US" altLang="ko-KR" sz="1200" dirty="0"/>
                        <a:t>),</a:t>
                      </a:r>
                      <a:r>
                        <a:rPr lang="en-US" altLang="ko-KR" sz="1200" baseline="0" dirty="0"/>
                        <a:t> </a:t>
                      </a:r>
                      <a:r>
                        <a:rPr lang="ko-KR" altLang="en-US" sz="1200" strike="sngStrike" baseline="0" dirty="0"/>
                        <a:t>설정온도</a:t>
                      </a:r>
                      <a:r>
                        <a:rPr lang="en-US" altLang="ko-KR" sz="1200" strike="sngStrike" baseline="0" dirty="0"/>
                        <a:t>(number)</a:t>
                      </a:r>
                      <a:r>
                        <a:rPr lang="en-US" altLang="ko-KR" sz="1200" baseline="0" dirty="0"/>
                        <a:t>, </a:t>
                      </a:r>
                      <a:r>
                        <a:rPr lang="ko-KR" altLang="en-US" sz="1200" baseline="0" dirty="0" err="1"/>
                        <a:t>풍량</a:t>
                      </a:r>
                      <a:r>
                        <a:rPr lang="en-US" altLang="ko-KR" sz="1200" baseline="0" dirty="0"/>
                        <a:t>(number:0~100)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3857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/>
                        <a:t>Device_light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Array(</a:t>
                      </a:r>
                      <a:r>
                        <a:rPr lang="en-US" altLang="ko-KR" sz="1200" dirty="0" err="1"/>
                        <a:t>Bool</a:t>
                      </a:r>
                      <a:r>
                        <a:rPr lang="en-US" altLang="ko-KR" sz="1200" dirty="0"/>
                        <a:t>, number, String)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동작여부</a:t>
                      </a:r>
                      <a:r>
                        <a:rPr lang="en-US" altLang="ko-KR" sz="1200" dirty="0"/>
                        <a:t>(</a:t>
                      </a:r>
                      <a:r>
                        <a:rPr lang="en-US" altLang="ko-KR" sz="1200" dirty="0" err="1"/>
                        <a:t>Bool</a:t>
                      </a:r>
                      <a:r>
                        <a:rPr lang="en-US" altLang="ko-KR" sz="1200" dirty="0"/>
                        <a:t>), </a:t>
                      </a:r>
                      <a:r>
                        <a:rPr lang="ko-KR" altLang="en-US" sz="1200" dirty="0"/>
                        <a:t>밝기</a:t>
                      </a:r>
                      <a:r>
                        <a:rPr lang="en-US" altLang="ko-KR" sz="1200" dirty="0"/>
                        <a:t>(number:0~100), </a:t>
                      </a:r>
                      <a:r>
                        <a:rPr lang="ko-KR" altLang="en-US" sz="1200" dirty="0"/>
                        <a:t>색상</a:t>
                      </a:r>
                      <a:r>
                        <a:rPr lang="en-US" altLang="ko-KR" sz="1200" dirty="0"/>
                        <a:t>(string), </a:t>
                      </a:r>
                      <a:r>
                        <a:rPr lang="ko-KR" altLang="en-US" sz="1200" dirty="0"/>
                        <a:t>동작모드</a:t>
                      </a:r>
                      <a:r>
                        <a:rPr lang="en-US" altLang="ko-KR" sz="1200" dirty="0"/>
                        <a:t>(String)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3857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/>
                        <a:t>Device_gas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Array (</a:t>
                      </a:r>
                      <a:r>
                        <a:rPr lang="en-US" altLang="ko-KR" sz="1200" dirty="0" err="1"/>
                        <a:t>Bool</a:t>
                      </a:r>
                      <a:r>
                        <a:rPr lang="en-US" altLang="ko-KR" sz="1200" dirty="0"/>
                        <a:t>)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사용여부</a:t>
                      </a:r>
                      <a:r>
                        <a:rPr lang="en-US" altLang="ko-KR" sz="1200" dirty="0"/>
                        <a:t>(</a:t>
                      </a:r>
                      <a:r>
                        <a:rPr lang="en-US" altLang="ko-KR" sz="1200" dirty="0" err="1"/>
                        <a:t>Bool</a:t>
                      </a:r>
                      <a:r>
                        <a:rPr lang="en-US" altLang="ko-KR" sz="1200" dirty="0"/>
                        <a:t>)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  <a:tr h="3857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/>
                        <a:t>Device_window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Array (</a:t>
                      </a:r>
                      <a:r>
                        <a:rPr lang="en-US" altLang="ko-KR" sz="1200" dirty="0" err="1"/>
                        <a:t>Bool</a:t>
                      </a:r>
                      <a:r>
                        <a:rPr lang="en-US" altLang="ko-KR" sz="1200" dirty="0"/>
                        <a:t>)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/>
                        <a:t>열림닫힘여부</a:t>
                      </a:r>
                      <a:r>
                        <a:rPr lang="en-US" altLang="ko-KR" sz="1200" dirty="0"/>
                        <a:t>(</a:t>
                      </a:r>
                      <a:r>
                        <a:rPr lang="en-US" altLang="ko-KR" sz="1200" dirty="0" err="1"/>
                        <a:t>Bool</a:t>
                      </a:r>
                      <a:r>
                        <a:rPr lang="en-US" altLang="ko-KR" sz="1200" dirty="0"/>
                        <a:t>)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944088" y="1442852"/>
            <a:ext cx="7196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가전동작에 대한</a:t>
            </a:r>
            <a:r>
              <a:rPr lang="en-US" altLang="ko-KR" dirty="0"/>
              <a:t> </a:t>
            </a:r>
            <a:r>
              <a:rPr lang="ko-KR" altLang="en-US" dirty="0"/>
              <a:t>모드들을 기억함</a:t>
            </a:r>
            <a:r>
              <a:rPr lang="en-US" altLang="ko-KR" dirty="0"/>
              <a:t>.</a:t>
            </a:r>
            <a:r>
              <a:rPr lang="ko-KR" altLang="en-US" dirty="0"/>
              <a:t>  </a:t>
            </a:r>
            <a:r>
              <a:rPr lang="en-US" altLang="ko-KR" dirty="0"/>
              <a:t>(</a:t>
            </a:r>
            <a:r>
              <a:rPr lang="ko-KR" altLang="en-US" dirty="0"/>
              <a:t>기존 </a:t>
            </a:r>
            <a:r>
              <a:rPr lang="ko-KR" altLang="en-US" dirty="0" err="1"/>
              <a:t>홈모드</a:t>
            </a:r>
            <a:r>
              <a:rPr lang="ko-KR" altLang="en-US" dirty="0"/>
              <a:t> </a:t>
            </a:r>
            <a:r>
              <a:rPr lang="en-US" altLang="ko-KR" dirty="0"/>
              <a:t>+ </a:t>
            </a:r>
            <a:r>
              <a:rPr lang="ko-KR" altLang="en-US" dirty="0" err="1"/>
              <a:t>스케쥴</a:t>
            </a:r>
            <a:r>
              <a:rPr lang="ko-KR" altLang="en-US" dirty="0"/>
              <a:t> </a:t>
            </a:r>
            <a:r>
              <a:rPr lang="en-US" altLang="ko-KR" dirty="0"/>
              <a:t>DB </a:t>
            </a:r>
            <a:r>
              <a:rPr lang="ko-KR" altLang="en-US" dirty="0"/>
              <a:t>통합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-55532" y="2296160"/>
            <a:ext cx="139814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rgbClr val="00B0F0"/>
                </a:solidFill>
              </a:rPr>
              <a:t>Document ID </a:t>
            </a:r>
            <a:r>
              <a:rPr lang="ko-KR" altLang="en-US" sz="1100" b="1" dirty="0">
                <a:solidFill>
                  <a:srgbClr val="00B0F0"/>
                </a:solidFill>
              </a:rPr>
              <a:t>→</a:t>
            </a:r>
            <a:endParaRPr lang="en-US" altLang="ko-KR" sz="1100" b="1" dirty="0">
              <a:solidFill>
                <a:srgbClr val="00B0F0"/>
              </a:solidFill>
            </a:endParaRPr>
          </a:p>
          <a:p>
            <a:r>
              <a:rPr lang="en-US" altLang="ko-KR" sz="1100" b="1" dirty="0">
                <a:solidFill>
                  <a:srgbClr val="00B0F0"/>
                </a:solidFill>
              </a:rPr>
              <a:t>(Collection Name)</a:t>
            </a:r>
            <a:endParaRPr lang="ko-KR" altLang="en-US" sz="1100" b="1" dirty="0">
              <a:solidFill>
                <a:srgbClr val="00B0F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24480" y="6482080"/>
            <a:ext cx="5804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디바이스 </a:t>
            </a:r>
            <a:r>
              <a:rPr lang="ko-KR" altLang="en-US" dirty="0" err="1"/>
              <a:t>동작시</a:t>
            </a:r>
            <a:r>
              <a:rPr lang="ko-KR" altLang="en-US" dirty="0"/>
              <a:t> 상관없음</a:t>
            </a:r>
            <a:r>
              <a:rPr lang="en-US" altLang="ko-KR" dirty="0"/>
              <a:t>. </a:t>
            </a:r>
            <a:r>
              <a:rPr lang="ko-KR" altLang="en-US" dirty="0"/>
              <a:t>은 그냥 값을 </a:t>
            </a:r>
            <a:r>
              <a:rPr lang="ko-KR" altLang="en-US" dirty="0" err="1"/>
              <a:t>안넘겨주면됨</a:t>
            </a:r>
            <a:r>
              <a:rPr lang="en-US" altLang="ko-KR" dirty="0"/>
              <a:t>.</a:t>
            </a:r>
            <a:endParaRPr lang="ko-KR" altLang="en-US" dirty="0"/>
          </a:p>
        </p:txBody>
      </p:sp>
      <p:cxnSp>
        <p:nvCxnSpPr>
          <p:cNvPr id="8" name="직선 연결선 7"/>
          <p:cNvCxnSpPr/>
          <p:nvPr/>
        </p:nvCxnSpPr>
        <p:spPr>
          <a:xfrm>
            <a:off x="903448" y="4953000"/>
            <a:ext cx="0" cy="152908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903448" y="3389630"/>
            <a:ext cx="0" cy="390703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-36234" y="3390086"/>
            <a:ext cx="96693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Type</a:t>
            </a:r>
            <a:r>
              <a:rPr lang="ko-KR" altLang="en-US" sz="1100" dirty="0"/>
              <a:t>이</a:t>
            </a:r>
            <a:endParaRPr lang="en-US" altLang="ko-KR" sz="1100" dirty="0"/>
          </a:p>
          <a:p>
            <a:r>
              <a:rPr lang="en-US" altLang="ko-KR" sz="1100" dirty="0"/>
              <a:t>once</a:t>
            </a:r>
            <a:r>
              <a:rPr lang="ko-KR" altLang="en-US" sz="1100" dirty="0"/>
              <a:t>인 경우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-36234" y="4158842"/>
            <a:ext cx="99097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type</a:t>
            </a:r>
            <a:r>
              <a:rPr lang="ko-KR" altLang="en-US" sz="1100" dirty="0"/>
              <a:t>이</a:t>
            </a:r>
            <a:endParaRPr lang="en-US" altLang="ko-KR" sz="1100" dirty="0"/>
          </a:p>
          <a:p>
            <a:r>
              <a:rPr lang="en-US" altLang="ko-KR" sz="1100" dirty="0" err="1"/>
              <a:t>repet</a:t>
            </a:r>
            <a:r>
              <a:rPr lang="ko-KR" altLang="en-US" sz="1100" dirty="0"/>
              <a:t>인 경우</a:t>
            </a:r>
          </a:p>
        </p:txBody>
      </p:sp>
      <p:pic>
        <p:nvPicPr>
          <p:cNvPr id="12" name="Picture 4" descr="Firebase Developers – Medium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45" r="12699" b="3195"/>
          <a:stretch/>
        </p:blipFill>
        <p:spPr bwMode="auto">
          <a:xfrm>
            <a:off x="354132" y="687121"/>
            <a:ext cx="445784" cy="586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39085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1249892" y="761749"/>
            <a:ext cx="8915610" cy="6014031"/>
            <a:chOff x="1249892" y="661736"/>
            <a:chExt cx="8915610" cy="6014031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xmlns="" id="{DEFE28A9-C63E-4A1F-9688-92402377082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49892" y="661736"/>
              <a:ext cx="8915610" cy="6014031"/>
            </a:xfrm>
            <a:prstGeom prst="rect">
              <a:avLst/>
            </a:prstGeom>
          </p:spPr>
        </p:pic>
        <p:sp>
          <p:nvSpPr>
            <p:cNvPr id="2" name="TextBox 1"/>
            <p:cNvSpPr txBox="1"/>
            <p:nvPr/>
          </p:nvSpPr>
          <p:spPr>
            <a:xfrm>
              <a:off x="9396414" y="3900490"/>
              <a:ext cx="595312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err="1" smtClean="0"/>
                <a:t>구글</a:t>
              </a:r>
              <a:endParaRPr lang="ko-KR" altLang="en-US" sz="1400" dirty="0"/>
            </a:p>
          </p:txBody>
        </p:sp>
      </p:grpSp>
      <p:sp>
        <p:nvSpPr>
          <p:cNvPr id="6" name="제목 1">
            <a:extLst>
              <a:ext uri="{FF2B5EF4-FFF2-40B4-BE49-F238E27FC236}">
                <a16:creationId xmlns:a16="http://schemas.microsoft.com/office/drawing/2014/main" xmlns="" id="{C17E40EF-15DF-413B-B55E-7CD932D65C77}"/>
              </a:ext>
            </a:extLst>
          </p:cNvPr>
          <p:cNvSpPr txBox="1">
            <a:spLocks/>
          </p:cNvSpPr>
          <p:nvPr/>
        </p:nvSpPr>
        <p:spPr>
          <a:xfrm>
            <a:off x="406930" y="-26775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4800" dirty="0" smtClean="0"/>
              <a:t>전체 구성도</a:t>
            </a:r>
            <a:endParaRPr lang="ko-KR" altLang="en-US" sz="4800" dirty="0"/>
          </a:p>
        </p:txBody>
      </p:sp>
      <p:sp>
        <p:nvSpPr>
          <p:cNvPr id="7" name="직사각형 6"/>
          <p:cNvSpPr/>
          <p:nvPr/>
        </p:nvSpPr>
        <p:spPr>
          <a:xfrm>
            <a:off x="1428750" y="2347913"/>
            <a:ext cx="2857500" cy="1995487"/>
          </a:xfrm>
          <a:prstGeom prst="rect">
            <a:avLst/>
          </a:prstGeom>
          <a:noFill/>
          <a:ln>
            <a:solidFill>
              <a:srgbClr val="00B0F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446712" y="3093332"/>
            <a:ext cx="518091" cy="2616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100" dirty="0" smtClean="0"/>
              <a:t>UV4L</a:t>
            </a:r>
            <a:endParaRPr lang="ko-KR" altLang="en-US" sz="1100" dirty="0"/>
          </a:p>
        </p:txBody>
      </p:sp>
      <p:sp>
        <p:nvSpPr>
          <p:cNvPr id="10" name="TextBox 9"/>
          <p:cNvSpPr txBox="1"/>
          <p:nvPr/>
        </p:nvSpPr>
        <p:spPr>
          <a:xfrm>
            <a:off x="5757863" y="3559541"/>
            <a:ext cx="461986" cy="2616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100" dirty="0" smtClean="0"/>
              <a:t>VPN</a:t>
            </a:r>
            <a:endParaRPr lang="ko-KR" altLang="en-US" sz="1100" dirty="0"/>
          </a:p>
        </p:txBody>
      </p:sp>
      <p:sp>
        <p:nvSpPr>
          <p:cNvPr id="11" name="직사각형 10"/>
          <p:cNvSpPr/>
          <p:nvPr/>
        </p:nvSpPr>
        <p:spPr>
          <a:xfrm>
            <a:off x="4943475" y="876300"/>
            <a:ext cx="1524000" cy="2605088"/>
          </a:xfrm>
          <a:prstGeom prst="rect">
            <a:avLst/>
          </a:prstGeom>
          <a:noFill/>
          <a:ln>
            <a:solidFill>
              <a:srgbClr val="00B0F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7115174" y="2851847"/>
            <a:ext cx="2976563" cy="1743966"/>
          </a:xfrm>
          <a:prstGeom prst="rect">
            <a:avLst/>
          </a:prstGeom>
          <a:noFill/>
          <a:ln>
            <a:solidFill>
              <a:srgbClr val="00B0F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6824662" y="4886325"/>
            <a:ext cx="2805114" cy="1605854"/>
          </a:xfrm>
          <a:prstGeom prst="rect">
            <a:avLst/>
          </a:prstGeom>
          <a:noFill/>
          <a:ln>
            <a:solidFill>
              <a:srgbClr val="00B0F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1428750" y="197620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rgbClr val="00B0F0"/>
                </a:solidFill>
              </a:rPr>
              <a:t>서</a:t>
            </a:r>
            <a:r>
              <a:rPr lang="ko-KR" altLang="en-US" dirty="0">
                <a:solidFill>
                  <a:srgbClr val="00B0F0"/>
                </a:solidFill>
              </a:rPr>
              <a:t>버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909241" y="503807"/>
            <a:ext cx="1596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rgbClr val="00B0F0"/>
                </a:solidFill>
              </a:rPr>
              <a:t>차량 </a:t>
            </a:r>
            <a:r>
              <a:rPr lang="en-US" altLang="ko-KR" dirty="0" smtClean="0">
                <a:solidFill>
                  <a:srgbClr val="00B0F0"/>
                </a:solidFill>
              </a:rPr>
              <a:t>- </a:t>
            </a:r>
            <a:r>
              <a:rPr lang="ko-KR" altLang="en-US" dirty="0" smtClean="0">
                <a:solidFill>
                  <a:srgbClr val="00B0F0"/>
                </a:solidFill>
              </a:rPr>
              <a:t>카메라</a:t>
            </a:r>
            <a:endParaRPr lang="ko-KR" altLang="en-US" dirty="0">
              <a:solidFill>
                <a:srgbClr val="00B0F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290132" y="2482515"/>
            <a:ext cx="1827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>
                <a:solidFill>
                  <a:srgbClr val="00B0F0"/>
                </a:solidFill>
              </a:rPr>
              <a:t>차량 </a:t>
            </a:r>
            <a:r>
              <a:rPr lang="en-US" altLang="ko-KR" dirty="0" smtClean="0">
                <a:solidFill>
                  <a:srgbClr val="00B0F0"/>
                </a:solidFill>
              </a:rPr>
              <a:t>- </a:t>
            </a:r>
            <a:r>
              <a:rPr lang="ko-KR" altLang="en-US" dirty="0" smtClean="0">
                <a:solidFill>
                  <a:srgbClr val="00B0F0"/>
                </a:solidFill>
              </a:rPr>
              <a:t>터치패널</a:t>
            </a:r>
            <a:endParaRPr lang="ko-KR" altLang="en-US" dirty="0">
              <a:solidFill>
                <a:srgbClr val="00B0F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520113" y="649217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>
                <a:solidFill>
                  <a:srgbClr val="00B0F0"/>
                </a:solidFill>
              </a:rPr>
              <a:t>스마트홈</a:t>
            </a:r>
            <a:endParaRPr lang="ko-KR" altLang="en-US" dirty="0">
              <a:solidFill>
                <a:srgbClr val="00B0F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927443" y="4492639"/>
            <a:ext cx="8771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rgbClr val="00B0F0"/>
                </a:solidFill>
              </a:rPr>
              <a:t>데이터</a:t>
            </a:r>
            <a:endParaRPr lang="en-US" altLang="ko-KR" dirty="0" smtClean="0">
              <a:solidFill>
                <a:srgbClr val="00B0F0"/>
              </a:solidFill>
            </a:endParaRPr>
          </a:p>
          <a:p>
            <a:r>
              <a:rPr lang="ko-KR" altLang="en-US" dirty="0" smtClean="0">
                <a:solidFill>
                  <a:srgbClr val="00B0F0"/>
                </a:solidFill>
              </a:rPr>
              <a:t>베이스</a:t>
            </a:r>
            <a:endParaRPr lang="ko-KR" altLang="en-US" dirty="0">
              <a:solidFill>
                <a:srgbClr val="00B0F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083534" y="6488668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>
                <a:solidFill>
                  <a:srgbClr val="00B0F0"/>
                </a:solidFill>
              </a:rPr>
              <a:t>스마트폰</a:t>
            </a:r>
            <a:r>
              <a:rPr lang="ko-KR" altLang="en-US" dirty="0" smtClean="0">
                <a:solidFill>
                  <a:srgbClr val="00B0F0"/>
                </a:solidFill>
              </a:rPr>
              <a:t> </a:t>
            </a:r>
            <a:r>
              <a:rPr lang="ko-KR" altLang="en-US" dirty="0" err="1" smtClean="0">
                <a:solidFill>
                  <a:srgbClr val="00B0F0"/>
                </a:solidFill>
              </a:rPr>
              <a:t>어플</a:t>
            </a:r>
            <a:endParaRPr lang="ko-KR" altLang="en-US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14085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Storage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44088" y="1442852"/>
            <a:ext cx="5753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각 사용자의 얼굴인식을 위한 사진을 보관하는 저장소</a:t>
            </a:r>
            <a:endParaRPr lang="en-US" altLang="ko-KR" dirty="0"/>
          </a:p>
        </p:txBody>
      </p:sp>
      <p:pic>
        <p:nvPicPr>
          <p:cNvPr id="6" name="Picture 4" descr="Firebase Developers – Medium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45" r="12699" b="3195"/>
          <a:stretch/>
        </p:blipFill>
        <p:spPr bwMode="auto">
          <a:xfrm>
            <a:off x="354132" y="687121"/>
            <a:ext cx="445784" cy="586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589" y="2984908"/>
            <a:ext cx="5450362" cy="20859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8199" y="2239484"/>
            <a:ext cx="4508501" cy="392001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오른쪽 화살표 6"/>
          <p:cNvSpPr/>
          <p:nvPr/>
        </p:nvSpPr>
        <p:spPr>
          <a:xfrm>
            <a:off x="6300712" y="3856300"/>
            <a:ext cx="793748" cy="343192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/>
          <p:cNvCxnSpPr/>
          <p:nvPr/>
        </p:nvCxnSpPr>
        <p:spPr>
          <a:xfrm>
            <a:off x="1492250" y="4902200"/>
            <a:ext cx="0" cy="55880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092200" y="5467350"/>
            <a:ext cx="33874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각 사용자의 </a:t>
            </a:r>
            <a:r>
              <a:rPr lang="en-US" altLang="ko-KR" sz="1200" dirty="0"/>
              <a:t>UID</a:t>
            </a:r>
            <a:r>
              <a:rPr lang="ko-KR" altLang="en-US" sz="1200" dirty="0"/>
              <a:t>와 동일한 폴더에 사진을 저장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188199" y="6159500"/>
            <a:ext cx="45368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※ </a:t>
            </a:r>
            <a:r>
              <a:rPr lang="ko-KR" altLang="en-US" sz="1200" dirty="0"/>
              <a:t>해당 사진들을 기반으로 학습시킨 모델을 </a:t>
            </a:r>
            <a:r>
              <a:rPr lang="ko-KR" altLang="en-US" sz="1200" dirty="0" err="1"/>
              <a:t>얼굴인식시</a:t>
            </a:r>
            <a:r>
              <a:rPr lang="ko-KR" altLang="en-US" sz="1200" dirty="0"/>
              <a:t> 사용함</a:t>
            </a:r>
          </a:p>
        </p:txBody>
      </p:sp>
    </p:spTree>
    <p:extLst>
      <p:ext uri="{BB962C8B-B14F-4D97-AF65-F5344CB8AC3E}">
        <p14:creationId xmlns:p14="http://schemas.microsoft.com/office/powerpoint/2010/main" val="27930806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088" y="1943366"/>
            <a:ext cx="6841012" cy="462428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RealTime</a:t>
            </a:r>
            <a:r>
              <a:rPr lang="en-US" altLang="ko-KR" dirty="0"/>
              <a:t> DB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44088" y="1442852"/>
            <a:ext cx="85315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실시간으로 변화하는 데이터 값들을 저장</a:t>
            </a:r>
            <a:r>
              <a:rPr lang="en-US" altLang="ko-KR" dirty="0"/>
              <a:t>. (</a:t>
            </a:r>
            <a:r>
              <a:rPr lang="ko-KR" altLang="en-US" dirty="0" err="1"/>
              <a:t>센싱값</a:t>
            </a:r>
            <a:r>
              <a:rPr lang="en-US" altLang="ko-KR" dirty="0"/>
              <a:t>, </a:t>
            </a:r>
            <a:r>
              <a:rPr lang="ko-KR" altLang="en-US" dirty="0" err="1"/>
              <a:t>스마트홈</a:t>
            </a:r>
            <a:r>
              <a:rPr lang="ko-KR" altLang="en-US" dirty="0"/>
              <a:t> </a:t>
            </a:r>
            <a:r>
              <a:rPr lang="ko-KR" altLang="en-US" dirty="0" err="1"/>
              <a:t>현상태</a:t>
            </a:r>
            <a:r>
              <a:rPr lang="en-US" altLang="ko-KR" dirty="0"/>
              <a:t>, </a:t>
            </a:r>
            <a:r>
              <a:rPr lang="ko-KR" altLang="en-US" dirty="0"/>
              <a:t>차량 </a:t>
            </a:r>
            <a:r>
              <a:rPr lang="ko-KR" altLang="en-US" dirty="0" err="1"/>
              <a:t>현상태</a:t>
            </a:r>
            <a:r>
              <a:rPr lang="en-US" altLang="ko-KR" dirty="0"/>
              <a:t>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017643" y="5708699"/>
            <a:ext cx="33585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err="1">
                <a:solidFill>
                  <a:srgbClr val="00B0F0"/>
                </a:solidFill>
              </a:rPr>
              <a:t>스마트홈의</a:t>
            </a:r>
            <a:r>
              <a:rPr lang="ko-KR" altLang="en-US" sz="1400" b="1" dirty="0">
                <a:solidFill>
                  <a:srgbClr val="00B0F0"/>
                </a:solidFill>
              </a:rPr>
              <a:t> </a:t>
            </a:r>
            <a:r>
              <a:rPr lang="ko-KR" altLang="en-US" sz="1400" b="1" dirty="0" err="1">
                <a:solidFill>
                  <a:srgbClr val="00B0F0"/>
                </a:solidFill>
              </a:rPr>
              <a:t>현상태</a:t>
            </a:r>
            <a:r>
              <a:rPr lang="ko-KR" altLang="en-US" sz="1400" b="1" dirty="0">
                <a:solidFill>
                  <a:srgbClr val="00B0F0"/>
                </a:solidFill>
              </a:rPr>
              <a:t> 저장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424284" y="2311449"/>
            <a:ext cx="22127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00B0F0"/>
                </a:solidFill>
              </a:rPr>
              <a:t>각 </a:t>
            </a:r>
            <a:r>
              <a:rPr lang="ko-KR" altLang="en-US" sz="1400" b="1" dirty="0" err="1">
                <a:solidFill>
                  <a:srgbClr val="00B0F0"/>
                </a:solidFill>
              </a:rPr>
              <a:t>센싱값</a:t>
            </a:r>
            <a:r>
              <a:rPr lang="ko-KR" altLang="en-US" sz="1400" b="1" dirty="0">
                <a:solidFill>
                  <a:srgbClr val="00B0F0"/>
                </a:solidFill>
              </a:rPr>
              <a:t> 저장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444468" y="2612359"/>
            <a:ext cx="32674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>
                <a:solidFill>
                  <a:srgbClr val="0070C0"/>
                </a:solidFill>
              </a:rPr>
              <a:t>스마트홈의</a:t>
            </a:r>
            <a:r>
              <a:rPr lang="ko-KR" altLang="en-US" sz="1400" dirty="0">
                <a:solidFill>
                  <a:srgbClr val="0070C0"/>
                </a:solidFill>
              </a:rPr>
              <a:t> </a:t>
            </a:r>
            <a:r>
              <a:rPr lang="ko-KR" altLang="en-US" sz="1400" dirty="0" err="1">
                <a:solidFill>
                  <a:srgbClr val="0070C0"/>
                </a:solidFill>
              </a:rPr>
              <a:t>온습도</a:t>
            </a:r>
            <a:r>
              <a:rPr lang="ko-KR" altLang="en-US" sz="1400" dirty="0">
                <a:solidFill>
                  <a:srgbClr val="0070C0"/>
                </a:solidFill>
              </a:rPr>
              <a:t> 및 빗물감지 </a:t>
            </a:r>
            <a:r>
              <a:rPr lang="en-US" altLang="ko-KR" sz="1400" dirty="0">
                <a:solidFill>
                  <a:srgbClr val="0070C0"/>
                </a:solidFill>
              </a:rPr>
              <a:t>.</a:t>
            </a:r>
            <a:endParaRPr lang="ko-KR" altLang="en-US" sz="1400" dirty="0">
              <a:solidFill>
                <a:srgbClr val="0070C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739965" y="3849160"/>
            <a:ext cx="31630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0070C0"/>
                </a:solidFill>
              </a:rPr>
              <a:t>날씨 </a:t>
            </a:r>
            <a:r>
              <a:rPr lang="en-US" altLang="ko-KR" sz="1400" dirty="0">
                <a:solidFill>
                  <a:srgbClr val="0070C0"/>
                </a:solidFill>
              </a:rPr>
              <a:t>API</a:t>
            </a:r>
            <a:r>
              <a:rPr lang="ko-KR" altLang="en-US" sz="1400" dirty="0">
                <a:solidFill>
                  <a:srgbClr val="0070C0"/>
                </a:solidFill>
              </a:rPr>
              <a:t>를 통해 얻은 외부 날씨 정보</a:t>
            </a:r>
          </a:p>
        </p:txBody>
      </p:sp>
      <p:pic>
        <p:nvPicPr>
          <p:cNvPr id="15" name="Picture 4" descr="Firebase Developers – Medium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45" r="12699" b="3195"/>
          <a:stretch/>
        </p:blipFill>
        <p:spPr bwMode="auto">
          <a:xfrm>
            <a:off x="354132" y="687121"/>
            <a:ext cx="445784" cy="586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59490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계획 및 개선방향</a:t>
            </a:r>
          </a:p>
        </p:txBody>
      </p:sp>
      <p:pic>
        <p:nvPicPr>
          <p:cNvPr id="15" name="Picture 4" descr="Firebase Developers – Medium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45" r="12699" b="3195"/>
          <a:stretch/>
        </p:blipFill>
        <p:spPr bwMode="auto">
          <a:xfrm>
            <a:off x="354132" y="687121"/>
            <a:ext cx="445784" cy="586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ea typeface="맑은 고딕"/>
              </a:rPr>
              <a:t>DB </a:t>
            </a:r>
            <a:r>
              <a:rPr lang="en-US" altLang="ko-KR" dirty="0" err="1">
                <a:ea typeface="맑은 고딕"/>
              </a:rPr>
              <a:t>변경점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발생시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수정</a:t>
            </a:r>
            <a:r>
              <a:rPr lang="en-US" altLang="ko-KR" dirty="0">
                <a:ea typeface="맑은 고딕"/>
              </a:rPr>
              <a:t> (각 </a:t>
            </a:r>
            <a:r>
              <a:rPr lang="en-US" altLang="ko-KR" dirty="0" err="1">
                <a:ea typeface="맑은 고딕"/>
              </a:rPr>
              <a:t>사용자별</a:t>
            </a:r>
            <a:r>
              <a:rPr lang="en-US" altLang="ko-KR" dirty="0">
                <a:ea typeface="맑은 고딕"/>
              </a:rPr>
              <a:t> UX </a:t>
            </a:r>
            <a:r>
              <a:rPr lang="en-US" altLang="ko-KR" dirty="0" err="1">
                <a:ea typeface="맑은 고딕"/>
              </a:rPr>
              <a:t>기능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구현</a:t>
            </a:r>
            <a:r>
              <a:rPr lang="en-US" altLang="ko-KR" dirty="0">
                <a:ea typeface="맑은 고딕"/>
              </a:rPr>
              <a:t> 등)</a:t>
            </a:r>
          </a:p>
        </p:txBody>
      </p:sp>
    </p:spTree>
    <p:extLst>
      <p:ext uri="{BB962C8B-B14F-4D97-AF65-F5344CB8AC3E}">
        <p14:creationId xmlns:p14="http://schemas.microsoft.com/office/powerpoint/2010/main" val="20258389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카메라 측 기기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기기 </a:t>
            </a:r>
            <a:r>
              <a:rPr lang="en-US" altLang="ko-KR" dirty="0"/>
              <a:t>: </a:t>
            </a:r>
            <a:r>
              <a:rPr lang="ko-KR" altLang="en-US" dirty="0" err="1"/>
              <a:t>라즈베리파이</a:t>
            </a:r>
            <a:r>
              <a:rPr lang="en-US" altLang="ko-KR" dirty="0"/>
              <a:t>3 B+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 err="1"/>
              <a:t>라즈비안</a:t>
            </a:r>
            <a:r>
              <a:rPr lang="en-US" altLang="ko-KR" dirty="0"/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dirty="0" err="1"/>
              <a:t>웹캠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 err="1"/>
              <a:t>로지텍</a:t>
            </a:r>
            <a:r>
              <a:rPr lang="ko-KR" altLang="en-US" dirty="0"/>
              <a:t> </a:t>
            </a:r>
            <a:r>
              <a:rPr lang="en-US" altLang="ko-KR" dirty="0"/>
              <a:t>C310</a:t>
            </a:r>
          </a:p>
          <a:p>
            <a:pPr>
              <a:lnSpc>
                <a:spcPct val="150000"/>
              </a:lnSpc>
            </a:pPr>
            <a:r>
              <a:rPr lang="ko-KR" altLang="en-US" dirty="0" err="1"/>
              <a:t>스트리밍</a:t>
            </a:r>
            <a:r>
              <a:rPr lang="ko-KR" altLang="en-US" dirty="0"/>
              <a:t> 방식 </a:t>
            </a:r>
            <a:r>
              <a:rPr lang="en-US" altLang="ko-KR" dirty="0"/>
              <a:t>: UV4L</a:t>
            </a:r>
            <a:r>
              <a:rPr lang="ko-KR" altLang="en-US" dirty="0"/>
              <a:t>을 이용한 웹 </a:t>
            </a:r>
            <a:r>
              <a:rPr lang="ko-KR" altLang="en-US" dirty="0" err="1"/>
              <a:t>스트리밍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 err="1"/>
              <a:t>openVPN</a:t>
            </a:r>
            <a:r>
              <a:rPr lang="ko-KR" altLang="en-US" dirty="0"/>
              <a:t>을 이용하여 서버에서 </a:t>
            </a:r>
            <a:r>
              <a:rPr lang="en-US" altLang="ko-KR" dirty="0"/>
              <a:t>IP</a:t>
            </a:r>
            <a:r>
              <a:rPr lang="ko-KR" altLang="en-US" dirty="0"/>
              <a:t>관계없이 접속가능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 err="1"/>
              <a:t>조도센서와</a:t>
            </a:r>
            <a:r>
              <a:rPr lang="ko-KR" altLang="en-US" dirty="0"/>
              <a:t> </a:t>
            </a:r>
            <a:r>
              <a:rPr lang="en-US" altLang="ko-KR" dirty="0"/>
              <a:t>LED </a:t>
            </a:r>
            <a:r>
              <a:rPr lang="ko-KR" altLang="en-US" dirty="0"/>
              <a:t>라이트를 사용하여 사용자 환경</a:t>
            </a:r>
            <a:r>
              <a:rPr lang="en-US" altLang="ko-KR" dirty="0"/>
              <a:t>(</a:t>
            </a:r>
            <a:r>
              <a:rPr lang="ko-KR" altLang="en-US" dirty="0"/>
              <a:t>어두운 밤</a:t>
            </a:r>
            <a:r>
              <a:rPr lang="en-US" altLang="ko-KR" dirty="0"/>
              <a:t>)</a:t>
            </a:r>
            <a:r>
              <a:rPr lang="ko-KR" altLang="en-US" dirty="0"/>
              <a:t>에 자동으로 </a:t>
            </a:r>
            <a:r>
              <a:rPr lang="en-US" altLang="ko-KR" dirty="0"/>
              <a:t>LED</a:t>
            </a:r>
            <a:r>
              <a:rPr lang="ko-KR" altLang="en-US" dirty="0"/>
              <a:t>를 점멸함 </a:t>
            </a:r>
            <a:r>
              <a:rPr lang="en-US" altLang="ko-KR" dirty="0"/>
              <a:t>(</a:t>
            </a:r>
            <a:r>
              <a:rPr lang="ko-KR" altLang="en-US" dirty="0"/>
              <a:t>얼굴인식률 개선을 위한 밝기조절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9220" name="Picture 4" descr="Vector Camera Icon, Camera Icons, Camera Clipart, Camera PNG and Vector  with Transparent Background for Free Download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52" t="22891" r="12344" b="22943"/>
          <a:stretch/>
        </p:blipFill>
        <p:spPr bwMode="auto">
          <a:xfrm>
            <a:off x="363326" y="806400"/>
            <a:ext cx="477825" cy="344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62913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카메라 측 기기 구성</a:t>
            </a:r>
          </a:p>
        </p:txBody>
      </p:sp>
      <p:pic>
        <p:nvPicPr>
          <p:cNvPr id="16386" name="Picture 2" descr="라즈베리 파이 관련 레퍼런스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736551" y="2200481"/>
            <a:ext cx="1137600" cy="1095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 descr="Logitech C310 HD Webcam 960-000585 B&amp;amp;H Photo Video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18949" y="4758438"/>
            <a:ext cx="1241381" cy="1241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0" name="Picture 6" descr="How to quickly deploy an OpenVPN server - TechRepublic"/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67106" y="4822950"/>
            <a:ext cx="1155330" cy="1062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2" name="Picture 8" descr="High Quality White LED Strip Constant Voltage AcuVivid™ 5500K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2752068">
            <a:off x="10539260" y="4774906"/>
            <a:ext cx="1208446" cy="1208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4" name="Picture 10" descr="Arduino Light Sensors | Into Robotics"/>
          <p:cNvPicPr>
            <a:picLocks noChangeAspect="1" noChangeArrowheads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368279" y="2126830"/>
            <a:ext cx="1258790" cy="1242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6" name="Picture 12" descr="RabbitMQ Logo PNG Transparent &amp;amp; SVG Vector - Freebie Supply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048" y="2226602"/>
            <a:ext cx="985445" cy="1042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직선 화살표 연결선 5"/>
          <p:cNvCxnSpPr/>
          <p:nvPr/>
        </p:nvCxnSpPr>
        <p:spPr>
          <a:xfrm>
            <a:off x="1522436" y="2829600"/>
            <a:ext cx="3142115" cy="0"/>
          </a:xfrm>
          <a:prstGeom prst="straightConnector1">
            <a:avLst/>
          </a:prstGeom>
          <a:ln w="571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865568" y="2200481"/>
            <a:ext cx="21050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MQTT </a:t>
            </a:r>
            <a:r>
              <a:rPr lang="ko-KR" altLang="en-US" sz="1600" dirty="0"/>
              <a:t>메시지 전달</a:t>
            </a:r>
            <a:endParaRPr lang="en-US" altLang="ko-KR" sz="1600" dirty="0"/>
          </a:p>
          <a:p>
            <a:r>
              <a:rPr lang="en-US" altLang="ko-KR" sz="1600" dirty="0"/>
              <a:t>(</a:t>
            </a:r>
            <a:r>
              <a:rPr lang="ko-KR" altLang="en-US" sz="1600" dirty="0"/>
              <a:t>얼굴인식 시작</a:t>
            </a:r>
            <a:r>
              <a:rPr lang="en-US" altLang="ko-KR" sz="1600" dirty="0"/>
              <a:t>/</a:t>
            </a:r>
            <a:r>
              <a:rPr lang="ko-KR" altLang="en-US" sz="1600" dirty="0"/>
              <a:t>종료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cxnSp>
        <p:nvCxnSpPr>
          <p:cNvPr id="9" name="직선 화살표 연결선 8"/>
          <p:cNvCxnSpPr/>
          <p:nvPr/>
        </p:nvCxnSpPr>
        <p:spPr>
          <a:xfrm flipH="1">
            <a:off x="5961600" y="2576673"/>
            <a:ext cx="4221412" cy="0"/>
          </a:xfrm>
          <a:prstGeom prst="straightConnector1">
            <a:avLst/>
          </a:prstGeom>
          <a:ln w="571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8315053" y="2031204"/>
            <a:ext cx="17652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현재 </a:t>
            </a:r>
            <a:r>
              <a:rPr lang="ko-KR" altLang="en-US" sz="1600" dirty="0" err="1"/>
              <a:t>밝기값</a:t>
            </a:r>
            <a:r>
              <a:rPr lang="ko-KR" altLang="en-US" sz="1600" dirty="0"/>
              <a:t> 전달</a:t>
            </a:r>
          </a:p>
        </p:txBody>
      </p:sp>
      <p:cxnSp>
        <p:nvCxnSpPr>
          <p:cNvPr id="19" name="꺾인 연결선 18"/>
          <p:cNvCxnSpPr/>
          <p:nvPr/>
        </p:nvCxnSpPr>
        <p:spPr>
          <a:xfrm>
            <a:off x="6069600" y="2894400"/>
            <a:ext cx="4113411" cy="2484729"/>
          </a:xfrm>
          <a:prstGeom prst="bentConnector3">
            <a:avLst>
              <a:gd name="adj1" fmla="val 75030"/>
            </a:avLst>
          </a:prstGeom>
          <a:ln w="571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9197666" y="4822950"/>
            <a:ext cx="13692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LED ON/OFF</a:t>
            </a:r>
            <a:endParaRPr lang="ko-KR" altLang="en-US" sz="1600" dirty="0"/>
          </a:p>
        </p:txBody>
      </p:sp>
      <p:pic>
        <p:nvPicPr>
          <p:cNvPr id="16397" name="Picture 1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5612" y="4273298"/>
            <a:ext cx="2185988" cy="177641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4" name="직선 화살표 연결선 23"/>
          <p:cNvCxnSpPr/>
          <p:nvPr/>
        </p:nvCxnSpPr>
        <p:spPr>
          <a:xfrm flipH="1">
            <a:off x="5156249" y="5379129"/>
            <a:ext cx="1870592" cy="0"/>
          </a:xfrm>
          <a:prstGeom prst="straightConnector1">
            <a:avLst/>
          </a:prstGeom>
          <a:ln w="571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5433991" y="4908588"/>
            <a:ext cx="1487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영상 </a:t>
            </a:r>
            <a:r>
              <a:rPr lang="ko-KR" altLang="en-US" sz="1600" dirty="0" err="1"/>
              <a:t>스트리밍</a:t>
            </a:r>
            <a:endParaRPr lang="ko-KR" altLang="en-US" sz="1600" dirty="0"/>
          </a:p>
        </p:txBody>
      </p:sp>
      <p:sp>
        <p:nvSpPr>
          <p:cNvPr id="31" name="TextBox 30"/>
          <p:cNvSpPr txBox="1"/>
          <p:nvPr/>
        </p:nvSpPr>
        <p:spPr>
          <a:xfrm>
            <a:off x="1709636" y="4758420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서버에서</a:t>
            </a:r>
            <a:endParaRPr lang="en-US" altLang="ko-KR" sz="1600" dirty="0"/>
          </a:p>
          <a:p>
            <a:r>
              <a:rPr lang="ko-KR" altLang="en-US" sz="1600" dirty="0"/>
              <a:t>영상접근</a:t>
            </a:r>
          </a:p>
        </p:txBody>
      </p:sp>
      <p:cxnSp>
        <p:nvCxnSpPr>
          <p:cNvPr id="42" name="직선 화살표 연결선 41"/>
          <p:cNvCxnSpPr/>
          <p:nvPr/>
        </p:nvCxnSpPr>
        <p:spPr>
          <a:xfrm flipH="1">
            <a:off x="1522437" y="5379129"/>
            <a:ext cx="1249563" cy="0"/>
          </a:xfrm>
          <a:prstGeom prst="straightConnector1">
            <a:avLst/>
          </a:prstGeom>
          <a:ln w="571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452048" y="3288450"/>
            <a:ext cx="9893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</a:rPr>
              <a:t>[</a:t>
            </a:r>
            <a:r>
              <a:rPr lang="en-US" altLang="ko-KR" sz="1200" dirty="0" err="1">
                <a:solidFill>
                  <a:schemeClr val="bg1">
                    <a:lumMod val="50000"/>
                  </a:schemeClr>
                </a:solidFill>
              </a:rPr>
              <a:t>RabbitMQ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</a:rPr>
              <a:t>]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4523728" y="3305499"/>
            <a:ext cx="15632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</a:rPr>
              <a:t>[</a:t>
            </a:r>
            <a:r>
              <a:rPr lang="ko-KR" altLang="en-US" sz="1200" dirty="0" err="1">
                <a:solidFill>
                  <a:schemeClr val="bg1">
                    <a:lumMod val="50000"/>
                  </a:schemeClr>
                </a:solidFill>
              </a:rPr>
              <a:t>카메라측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ko-KR" altLang="en-US" sz="1200" dirty="0" err="1">
                <a:solidFill>
                  <a:schemeClr val="bg1">
                    <a:lumMod val="50000"/>
                  </a:schemeClr>
                </a:solidFill>
              </a:rPr>
              <a:t>라즈비안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</a:rPr>
              <a:t>]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10551078" y="3345799"/>
            <a:ext cx="8931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</a:rPr>
              <a:t>[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</a:rPr>
              <a:t>조도센서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</a:rPr>
              <a:t>]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10614333" y="5608530"/>
            <a:ext cx="10583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</a:rPr>
              <a:t>[LED </a:t>
            </a:r>
            <a:r>
              <a:rPr lang="ko-KR" altLang="en-US" sz="1200" dirty="0" err="1">
                <a:solidFill>
                  <a:schemeClr val="bg1">
                    <a:lumMod val="50000"/>
                  </a:schemeClr>
                </a:solidFill>
              </a:rPr>
              <a:t>스트랩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</a:rPr>
              <a:t>]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7191326" y="6132790"/>
            <a:ext cx="9925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</a:rPr>
              <a:t>[</a:t>
            </a:r>
            <a:r>
              <a:rPr lang="ko-KR" altLang="en-US" sz="1200" dirty="0" err="1">
                <a:solidFill>
                  <a:schemeClr val="bg1">
                    <a:lumMod val="50000"/>
                  </a:schemeClr>
                </a:solidFill>
              </a:rPr>
              <a:t>웹캠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</a:rPr>
              <a:t>C310]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336061" y="6146690"/>
            <a:ext cx="12650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</a:rPr>
              <a:t>[WEB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ko-KR" altLang="en-US" sz="1200" dirty="0" err="1">
                <a:solidFill>
                  <a:schemeClr val="bg1">
                    <a:lumMod val="50000"/>
                  </a:schemeClr>
                </a:solidFill>
              </a:rPr>
              <a:t>스트리밍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</a:rPr>
              <a:t>]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479298" y="6132790"/>
            <a:ext cx="9380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</a:rPr>
              <a:t>[</a:t>
            </a:r>
            <a:r>
              <a:rPr lang="en-US" altLang="ko-KR" sz="1200" dirty="0" err="1">
                <a:solidFill>
                  <a:schemeClr val="bg1">
                    <a:lumMod val="50000"/>
                  </a:schemeClr>
                </a:solidFill>
              </a:rPr>
              <a:t>openVPN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</a:rPr>
              <a:t>]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4" name="Picture 4" descr="Vector Camera Icon, Camera Icons, Camera Clipart, Camera PNG and Vector  with Transparent Background for Free Download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52" t="22891" r="12344" b="22943"/>
          <a:stretch/>
        </p:blipFill>
        <p:spPr bwMode="auto">
          <a:xfrm>
            <a:off x="363326" y="806400"/>
            <a:ext cx="477825" cy="344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02739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계획 및 개선방향</a:t>
            </a:r>
          </a:p>
        </p:txBody>
      </p:sp>
      <p:pic>
        <p:nvPicPr>
          <p:cNvPr id="28" name="Picture 4" descr="Vector Camera Icon, Camera Icons, Camera Clipart, Camera PNG and Vector  with Transparent Background for Free Download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52" t="22891" r="12344" b="22943"/>
          <a:stretch/>
        </p:blipFill>
        <p:spPr bwMode="auto">
          <a:xfrm>
            <a:off x="363326" y="806400"/>
            <a:ext cx="477825" cy="344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인증서를 통해 자동으로 </a:t>
            </a:r>
            <a:r>
              <a:rPr lang="en-US" altLang="ko-KR" dirty="0"/>
              <a:t>VPN</a:t>
            </a:r>
            <a:r>
              <a:rPr lang="ko-KR" altLang="en-US" dirty="0"/>
              <a:t>에 접속하도록 프로그램 변경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>
                <a:ea typeface="맑은 고딕"/>
              </a:rPr>
              <a:t>부팅 시 자동으로 </a:t>
            </a:r>
            <a:r>
              <a:rPr lang="en-US" altLang="ko-KR" dirty="0">
                <a:ea typeface="맑은 고딕"/>
              </a:rPr>
              <a:t>Camera </a:t>
            </a:r>
            <a:r>
              <a:rPr lang="ko-KR" altLang="en-US" dirty="0">
                <a:ea typeface="맑은 고딕"/>
              </a:rPr>
              <a:t>측 </a:t>
            </a:r>
            <a:r>
              <a:rPr lang="en-US" altLang="ko-KR" dirty="0">
                <a:ea typeface="맑은 고딕"/>
              </a:rPr>
              <a:t>Queue</a:t>
            </a:r>
            <a:r>
              <a:rPr lang="ko-KR" altLang="en-US" dirty="0">
                <a:ea typeface="맑은 고딕"/>
              </a:rPr>
              <a:t>에 접근하도록 수정</a:t>
            </a:r>
            <a:endParaRPr lang="en-US" altLang="ko-KR" dirty="0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8772611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7885650" y="209550"/>
            <a:ext cx="4263488" cy="64484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F0B7E13C-FC18-4020-96C7-5E2AE3D5C1AB}"/>
              </a:ext>
            </a:extLst>
          </p:cNvPr>
          <p:cNvSpPr txBox="1"/>
          <p:nvPr/>
        </p:nvSpPr>
        <p:spPr>
          <a:xfrm>
            <a:off x="75501" y="317748"/>
            <a:ext cx="4668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1. Hardware – Control</a:t>
            </a:r>
            <a:r>
              <a:rPr lang="ko-KR" altLang="en-US" b="1" dirty="0"/>
              <a:t> </a:t>
            </a:r>
            <a:r>
              <a:rPr lang="en-US" altLang="ko-KR" b="1" dirty="0"/>
              <a:t>Board</a:t>
            </a:r>
            <a:r>
              <a:rPr lang="ko-KR" altLang="en-US" b="1" dirty="0"/>
              <a:t> 회로도 설계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7C56F40D-65EB-48E8-8074-7084A663E9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691" y="857234"/>
            <a:ext cx="7526116" cy="530764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388D6F4A-FD60-422D-84A5-705905B6769D}"/>
              </a:ext>
            </a:extLst>
          </p:cNvPr>
          <p:cNvSpPr txBox="1"/>
          <p:nvPr/>
        </p:nvSpPr>
        <p:spPr>
          <a:xfrm>
            <a:off x="7820024" y="61919"/>
            <a:ext cx="4329113" cy="68264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altLang="ko-KR" sz="1500" b="1" dirty="0"/>
              <a:t>0. MCU</a:t>
            </a:r>
            <a:r>
              <a:rPr lang="ko-KR" altLang="en-US" sz="1500" b="1" dirty="0"/>
              <a:t>는 </a:t>
            </a:r>
            <a:r>
              <a:rPr lang="en-US" altLang="ko-KR" sz="1500" b="1" dirty="0"/>
              <a:t>WIFI </a:t>
            </a:r>
            <a:r>
              <a:rPr lang="ko-KR" altLang="en-US" sz="1500" b="1" dirty="0"/>
              <a:t>통신이 가능한 </a:t>
            </a:r>
            <a:r>
              <a:rPr lang="en-US" altLang="ko-KR" sz="1500" b="1" dirty="0"/>
              <a:t>ESP32</a:t>
            </a:r>
            <a:r>
              <a:rPr lang="ko-KR" altLang="en-US" sz="1500" b="1" dirty="0"/>
              <a:t>로 선정</a:t>
            </a:r>
            <a:endParaRPr lang="en-US" altLang="ko-KR" sz="1500" b="1" dirty="0"/>
          </a:p>
          <a:p>
            <a:pPr>
              <a:lnSpc>
                <a:spcPct val="114000"/>
              </a:lnSpc>
            </a:pPr>
            <a:r>
              <a:rPr lang="en-US" altLang="ko-KR" sz="1600" b="1" dirty="0"/>
              <a:t>1. </a:t>
            </a:r>
            <a:r>
              <a:rPr lang="ko-KR" altLang="en-US" sz="1600" b="1" dirty="0" err="1"/>
              <a:t>전원부</a:t>
            </a:r>
            <a:r>
              <a:rPr lang="ko-KR" altLang="en-US" sz="1600" b="1" dirty="0"/>
              <a:t> 설계 </a:t>
            </a:r>
            <a:r>
              <a:rPr lang="en-US" altLang="ko-KR" sz="1600" b="1" dirty="0"/>
              <a:t>(12V -&gt; 5V -&gt; 3.3V)</a:t>
            </a:r>
          </a:p>
          <a:p>
            <a:pPr>
              <a:lnSpc>
                <a:spcPct val="114000"/>
              </a:lnSpc>
            </a:pPr>
            <a:r>
              <a:rPr lang="en-US" altLang="ko-KR" sz="1600" b="1" dirty="0"/>
              <a:t>2. </a:t>
            </a:r>
            <a:r>
              <a:rPr lang="ko-KR" altLang="en-US" sz="1600" b="1" dirty="0"/>
              <a:t>에어컨 제어 </a:t>
            </a:r>
            <a:r>
              <a:rPr lang="en-US" altLang="ko-KR" sz="1600" b="1" dirty="0"/>
              <a:t>(Cooling PAN)</a:t>
            </a:r>
          </a:p>
          <a:p>
            <a:pPr>
              <a:lnSpc>
                <a:spcPct val="114000"/>
              </a:lnSpc>
            </a:pPr>
            <a:r>
              <a:rPr lang="en-US" altLang="ko-KR" sz="1400" dirty="0"/>
              <a:t> - PWM </a:t>
            </a:r>
            <a:r>
              <a:rPr lang="ko-KR" altLang="en-US" sz="1400" dirty="0"/>
              <a:t>제어</a:t>
            </a:r>
            <a:r>
              <a:rPr lang="en-US" altLang="ko-KR" sz="1400" dirty="0"/>
              <a:t>, </a:t>
            </a:r>
            <a:r>
              <a:rPr lang="ko-KR" altLang="en-US" sz="1400" dirty="0"/>
              <a:t>강도 조절 가능</a:t>
            </a:r>
            <a:endParaRPr lang="en-US" altLang="ko-KR" sz="1400" dirty="0"/>
          </a:p>
          <a:p>
            <a:pPr>
              <a:lnSpc>
                <a:spcPct val="114000"/>
              </a:lnSpc>
            </a:pPr>
            <a:r>
              <a:rPr lang="en-US" altLang="ko-KR" sz="1400" dirty="0"/>
              <a:t> - </a:t>
            </a:r>
            <a:r>
              <a:rPr lang="ko-KR" altLang="en-US" sz="1400" dirty="0"/>
              <a:t>가변저항으로 외부에서 제어 가능</a:t>
            </a:r>
            <a:endParaRPr lang="en-US" altLang="ko-KR" sz="1400" dirty="0"/>
          </a:p>
          <a:p>
            <a:pPr>
              <a:lnSpc>
                <a:spcPct val="114000"/>
              </a:lnSpc>
            </a:pPr>
            <a:r>
              <a:rPr lang="en-US" altLang="ko-KR" sz="1600" b="1" dirty="0"/>
              <a:t>3. </a:t>
            </a:r>
            <a:r>
              <a:rPr lang="ko-KR" altLang="en-US" sz="1600" b="1" dirty="0"/>
              <a:t>전등 제어 </a:t>
            </a:r>
            <a:r>
              <a:rPr lang="en-US" altLang="ko-KR" sz="1600" b="1" dirty="0"/>
              <a:t>(LED Strip Bar)</a:t>
            </a:r>
          </a:p>
          <a:p>
            <a:pPr>
              <a:lnSpc>
                <a:spcPct val="114000"/>
              </a:lnSpc>
            </a:pPr>
            <a:r>
              <a:rPr lang="en-US" altLang="ko-KR" sz="1600" b="1" dirty="0"/>
              <a:t> </a:t>
            </a:r>
            <a:r>
              <a:rPr lang="en-US" altLang="ko-KR" sz="1400" dirty="0"/>
              <a:t>- PWM </a:t>
            </a:r>
            <a:r>
              <a:rPr lang="ko-KR" altLang="en-US" sz="1400" dirty="0"/>
              <a:t>신호를 다음 </a:t>
            </a:r>
            <a:r>
              <a:rPr lang="en-US" altLang="ko-KR" sz="1400" dirty="0"/>
              <a:t>LED</a:t>
            </a:r>
            <a:r>
              <a:rPr lang="ko-KR" altLang="en-US" sz="1400" dirty="0"/>
              <a:t>로 넘겨주는 방식</a:t>
            </a:r>
            <a:endParaRPr lang="en-US" altLang="ko-KR" sz="1400" dirty="0"/>
          </a:p>
          <a:p>
            <a:pPr>
              <a:lnSpc>
                <a:spcPct val="114000"/>
              </a:lnSpc>
            </a:pPr>
            <a:r>
              <a:rPr lang="en-US" altLang="ko-KR" sz="1400" b="1" dirty="0"/>
              <a:t> - </a:t>
            </a:r>
            <a:r>
              <a:rPr lang="ko-KR" altLang="en-US" sz="1400" dirty="0"/>
              <a:t>밝기 조절과 슬립 모드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무드등</a:t>
            </a:r>
            <a:r>
              <a:rPr lang="ko-KR" altLang="en-US" sz="1400" dirty="0"/>
              <a:t> 모드 등의 여러 모드 설정이 가능함</a:t>
            </a:r>
            <a:r>
              <a:rPr lang="en-US" altLang="ko-KR" sz="1400" dirty="0"/>
              <a:t>.</a:t>
            </a:r>
          </a:p>
          <a:p>
            <a:pPr>
              <a:lnSpc>
                <a:spcPct val="114000"/>
              </a:lnSpc>
            </a:pPr>
            <a:r>
              <a:rPr lang="en-US" altLang="ko-KR" sz="1600" b="1" dirty="0"/>
              <a:t>4. </a:t>
            </a:r>
            <a:r>
              <a:rPr lang="ko-KR" altLang="en-US" sz="1600" b="1" dirty="0"/>
              <a:t>가스 밸브 </a:t>
            </a:r>
            <a:r>
              <a:rPr lang="en-US" altLang="ko-KR" sz="1600" b="1" dirty="0"/>
              <a:t>(LED, Switch</a:t>
            </a:r>
            <a:r>
              <a:rPr lang="ko-KR" altLang="en-US" sz="1600" b="1" dirty="0"/>
              <a:t>로 구성</a:t>
            </a:r>
            <a:r>
              <a:rPr lang="en-US" altLang="ko-KR" sz="1600" b="1" dirty="0"/>
              <a:t>)</a:t>
            </a:r>
          </a:p>
          <a:p>
            <a:pPr>
              <a:lnSpc>
                <a:spcPct val="114000"/>
              </a:lnSpc>
            </a:pPr>
            <a:r>
              <a:rPr lang="en-US" altLang="ko-KR" sz="1400" dirty="0"/>
              <a:t> - </a:t>
            </a:r>
            <a:r>
              <a:rPr lang="ko-KR" altLang="en-US" sz="1400" dirty="0"/>
              <a:t>바깥 </a:t>
            </a:r>
            <a:r>
              <a:rPr lang="en-US" altLang="ko-KR" sz="1400" dirty="0"/>
              <a:t>Switch</a:t>
            </a:r>
            <a:r>
              <a:rPr lang="ko-KR" altLang="en-US" sz="1400" dirty="0"/>
              <a:t>를 누르면 가스밸브 </a:t>
            </a:r>
            <a:r>
              <a:rPr lang="en-US" altLang="ko-KR" sz="1400" dirty="0"/>
              <a:t>(LED)</a:t>
            </a:r>
            <a:r>
              <a:rPr lang="ko-KR" altLang="en-US" sz="1400" dirty="0"/>
              <a:t>가 </a:t>
            </a:r>
            <a:r>
              <a:rPr lang="en-US" altLang="ko-KR" sz="1400" dirty="0" smtClean="0"/>
              <a:t>ON/OFF</a:t>
            </a:r>
            <a:endParaRPr lang="en-US" altLang="ko-KR" sz="1400" dirty="0"/>
          </a:p>
          <a:p>
            <a:pPr>
              <a:lnSpc>
                <a:spcPct val="114000"/>
              </a:lnSpc>
            </a:pPr>
            <a:r>
              <a:rPr lang="en-US" altLang="ko-KR" sz="1600" b="1" dirty="0"/>
              <a:t>5. </a:t>
            </a:r>
            <a:r>
              <a:rPr lang="ko-KR" altLang="en-US" sz="1600" b="1" dirty="0"/>
              <a:t>창문 </a:t>
            </a:r>
            <a:r>
              <a:rPr lang="en-US" altLang="ko-KR" sz="1600" b="1" dirty="0"/>
              <a:t>(</a:t>
            </a:r>
            <a:r>
              <a:rPr lang="ko-KR" altLang="en-US" sz="1600" b="1" dirty="0" err="1"/>
              <a:t>서보모터</a:t>
            </a:r>
            <a:r>
              <a:rPr lang="en-US" altLang="ko-KR" sz="1600" b="1" dirty="0"/>
              <a:t>)</a:t>
            </a:r>
          </a:p>
          <a:p>
            <a:pPr>
              <a:lnSpc>
                <a:spcPct val="114000"/>
              </a:lnSpc>
            </a:pPr>
            <a:r>
              <a:rPr lang="en-US" altLang="ko-KR" sz="1400" dirty="0"/>
              <a:t> - PWM</a:t>
            </a:r>
            <a:r>
              <a:rPr lang="ko-KR" altLang="en-US" sz="1400" dirty="0"/>
              <a:t>을 통해 제어</a:t>
            </a:r>
            <a:endParaRPr lang="en-US" altLang="ko-KR" sz="1400" dirty="0"/>
          </a:p>
          <a:p>
            <a:pPr>
              <a:lnSpc>
                <a:spcPct val="114000"/>
              </a:lnSpc>
            </a:pPr>
            <a:r>
              <a:rPr lang="en-US" altLang="ko-KR" sz="1400" dirty="0"/>
              <a:t> - </a:t>
            </a:r>
            <a:r>
              <a:rPr lang="ko-KR" altLang="en-US" sz="1400" dirty="0"/>
              <a:t>각도를 알 수 없으므로 자석감지센서로 자석이 감지되면 </a:t>
            </a:r>
            <a:r>
              <a:rPr lang="ko-KR" altLang="en-US" sz="1400" dirty="0" err="1"/>
              <a:t>닫힌상태</a:t>
            </a:r>
            <a:r>
              <a:rPr lang="en-US" altLang="ko-KR" sz="1400" dirty="0"/>
              <a:t>, </a:t>
            </a:r>
            <a:r>
              <a:rPr lang="ko-KR" altLang="en-US" sz="1400" dirty="0"/>
              <a:t>미감지시 </a:t>
            </a:r>
            <a:r>
              <a:rPr lang="ko-KR" altLang="en-US" sz="1400" dirty="0" err="1"/>
              <a:t>열린상태로</a:t>
            </a:r>
            <a:r>
              <a:rPr lang="ko-KR" altLang="en-US" sz="1400" dirty="0"/>
              <a:t> 인식하여 </a:t>
            </a:r>
            <a:r>
              <a:rPr lang="ko-KR" altLang="en-US" sz="1400" dirty="0" err="1"/>
              <a:t>서보모터를</a:t>
            </a:r>
            <a:r>
              <a:rPr lang="ko-KR" altLang="en-US" sz="1400" dirty="0"/>
              <a:t> 제어함</a:t>
            </a:r>
            <a:r>
              <a:rPr lang="en-US" altLang="ko-KR" sz="1400" dirty="0"/>
              <a:t>.</a:t>
            </a:r>
          </a:p>
          <a:p>
            <a:pPr>
              <a:lnSpc>
                <a:spcPct val="114000"/>
              </a:lnSpc>
            </a:pPr>
            <a:r>
              <a:rPr lang="en-US" altLang="ko-KR" sz="1600" b="1" dirty="0"/>
              <a:t>6. </a:t>
            </a:r>
            <a:r>
              <a:rPr lang="ko-KR" altLang="en-US" sz="1600" b="1" dirty="0" err="1"/>
              <a:t>온습도센서</a:t>
            </a:r>
            <a:endParaRPr lang="en-US" altLang="ko-KR" sz="1600" b="1" dirty="0"/>
          </a:p>
          <a:p>
            <a:pPr>
              <a:lnSpc>
                <a:spcPct val="114000"/>
              </a:lnSpc>
            </a:pPr>
            <a:r>
              <a:rPr lang="en-US" altLang="ko-KR" sz="1400" b="1" dirty="0"/>
              <a:t> - </a:t>
            </a:r>
            <a:r>
              <a:rPr lang="ko-KR" altLang="en-US" sz="1400" dirty="0"/>
              <a:t>주기적으로 집의 온습도를 체크하여 </a:t>
            </a:r>
            <a:r>
              <a:rPr lang="ko-KR" altLang="en-US" sz="1400" dirty="0" err="1"/>
              <a:t>파이어베이스에</a:t>
            </a:r>
            <a:r>
              <a:rPr lang="ko-KR" altLang="en-US" sz="1400" dirty="0"/>
              <a:t> 업로드</a:t>
            </a:r>
            <a:endParaRPr lang="en-US" altLang="ko-KR" sz="1400" dirty="0"/>
          </a:p>
          <a:p>
            <a:pPr>
              <a:lnSpc>
                <a:spcPct val="114000"/>
              </a:lnSpc>
            </a:pPr>
            <a:r>
              <a:rPr lang="en-US" altLang="ko-KR" sz="1600" b="1" dirty="0"/>
              <a:t>7. </a:t>
            </a:r>
            <a:r>
              <a:rPr lang="ko-KR" altLang="en-US" sz="1600" b="1" dirty="0"/>
              <a:t>빗물감지센서</a:t>
            </a:r>
            <a:endParaRPr lang="en-US" altLang="ko-KR" sz="1600" b="1" dirty="0"/>
          </a:p>
          <a:p>
            <a:pPr>
              <a:lnSpc>
                <a:spcPct val="114000"/>
              </a:lnSpc>
            </a:pPr>
            <a:r>
              <a:rPr lang="en-US" altLang="ko-KR" sz="1400" b="1" dirty="0"/>
              <a:t> - </a:t>
            </a:r>
            <a:r>
              <a:rPr lang="ko-KR" altLang="en-US" sz="1400" dirty="0"/>
              <a:t>센서에서 일정 이상의 </a:t>
            </a:r>
            <a:r>
              <a:rPr lang="en-US" altLang="ko-KR" sz="1400" dirty="0"/>
              <a:t>ADC</a:t>
            </a:r>
            <a:r>
              <a:rPr lang="ko-KR" altLang="en-US" sz="1400" dirty="0"/>
              <a:t>가 감지되면</a:t>
            </a:r>
            <a:r>
              <a:rPr lang="en-US" altLang="ko-KR" sz="1400" dirty="0"/>
              <a:t>,</a:t>
            </a:r>
          </a:p>
          <a:p>
            <a:pPr>
              <a:lnSpc>
                <a:spcPct val="114000"/>
              </a:lnSpc>
            </a:pPr>
            <a:r>
              <a:rPr lang="en-US" altLang="ko-KR" sz="1400" dirty="0"/>
              <a:t> </a:t>
            </a:r>
            <a:r>
              <a:rPr lang="ko-KR" altLang="en-US" sz="1400" dirty="0"/>
              <a:t>비가 온다고 감지하여 창문을 닫도록 함</a:t>
            </a:r>
            <a:r>
              <a:rPr lang="en-US" altLang="ko-KR" sz="1400" dirty="0"/>
              <a:t>.</a:t>
            </a:r>
          </a:p>
          <a:p>
            <a:pPr>
              <a:lnSpc>
                <a:spcPct val="114000"/>
              </a:lnSpc>
            </a:pPr>
            <a:r>
              <a:rPr lang="en-US" altLang="ko-KR" sz="1600" b="1" dirty="0"/>
              <a:t>8. RTC IC </a:t>
            </a:r>
          </a:p>
          <a:p>
            <a:pPr>
              <a:lnSpc>
                <a:spcPct val="114000"/>
              </a:lnSpc>
            </a:pPr>
            <a:r>
              <a:rPr lang="en-US" altLang="ko-KR" sz="1400" dirty="0"/>
              <a:t>- </a:t>
            </a:r>
            <a:r>
              <a:rPr lang="ko-KR" altLang="en-US" sz="1400" dirty="0"/>
              <a:t>시간 별 스케줄 관리를 위해 실장</a:t>
            </a:r>
            <a:endParaRPr lang="en-US" altLang="ko-KR" sz="1400" dirty="0"/>
          </a:p>
          <a:p>
            <a:pPr>
              <a:lnSpc>
                <a:spcPct val="114000"/>
              </a:lnSpc>
            </a:pPr>
            <a:r>
              <a:rPr lang="en-US" altLang="ko-KR" sz="1600" b="1" dirty="0"/>
              <a:t>9. LCD</a:t>
            </a:r>
          </a:p>
          <a:p>
            <a:pPr>
              <a:lnSpc>
                <a:spcPct val="114000"/>
              </a:lnSpc>
            </a:pPr>
            <a:r>
              <a:rPr lang="en-US" altLang="ko-KR" sz="1400" dirty="0"/>
              <a:t>- </a:t>
            </a:r>
            <a:r>
              <a:rPr lang="ko-KR" altLang="en-US" sz="1400" dirty="0"/>
              <a:t>현재 가전 상태와 센서 값을 </a:t>
            </a:r>
            <a:r>
              <a:rPr lang="en-US" altLang="ko-KR" sz="1400" dirty="0" smtClean="0"/>
              <a:t>Display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15573099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F0B7E13C-FC18-4020-96C7-5E2AE3D5C1AB}"/>
              </a:ext>
            </a:extLst>
          </p:cNvPr>
          <p:cNvSpPr txBox="1"/>
          <p:nvPr/>
        </p:nvSpPr>
        <p:spPr>
          <a:xfrm>
            <a:off x="75501" y="478042"/>
            <a:ext cx="1051121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/>
              <a:t>1. Hardware – Control</a:t>
            </a:r>
            <a:r>
              <a:rPr lang="ko-KR" altLang="en-US" sz="4400" b="1" dirty="0"/>
              <a:t> </a:t>
            </a:r>
            <a:r>
              <a:rPr lang="en-US" altLang="ko-KR" sz="4400" b="1" dirty="0"/>
              <a:t>Board</a:t>
            </a:r>
            <a:r>
              <a:rPr lang="ko-KR" altLang="en-US" sz="4400" b="1" dirty="0"/>
              <a:t> </a:t>
            </a:r>
            <a:r>
              <a:rPr lang="en-US" altLang="ko-KR" sz="4400" b="1" dirty="0"/>
              <a:t>PCB </a:t>
            </a:r>
            <a:r>
              <a:rPr lang="ko-KR" altLang="en-US" sz="4400" b="1" dirty="0"/>
              <a:t>설계</a:t>
            </a:r>
          </a:p>
        </p:txBody>
      </p:sp>
      <p:pic>
        <p:nvPicPr>
          <p:cNvPr id="3" name="그림 2" descr="전자기기, 회로이(가) 표시된 사진&#10;&#10;자동 생성된 설명">
            <a:extLst>
              <a:ext uri="{FF2B5EF4-FFF2-40B4-BE49-F238E27FC236}">
                <a16:creationId xmlns:a16="http://schemas.microsoft.com/office/drawing/2014/main" xmlns="" id="{118C4DDE-1DED-4193-B3B4-0ED0DAD2D7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01" y="1630140"/>
            <a:ext cx="5537900" cy="5021179"/>
          </a:xfrm>
          <a:prstGeom prst="rect">
            <a:avLst/>
          </a:prstGeom>
        </p:spPr>
      </p:pic>
      <p:pic>
        <p:nvPicPr>
          <p:cNvPr id="7" name="그림 6" descr="텍스트, 전자기기이(가) 표시된 사진&#10;&#10;자동 생성된 설명">
            <a:extLst>
              <a:ext uri="{FF2B5EF4-FFF2-40B4-BE49-F238E27FC236}">
                <a16:creationId xmlns:a16="http://schemas.microsoft.com/office/drawing/2014/main" xmlns="" id="{2C59BB7A-9485-45E4-BEA9-F36EEE162E9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442949" y="1016284"/>
            <a:ext cx="4988522" cy="6281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6380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F0B7E13C-FC18-4020-96C7-5E2AE3D5C1AB}"/>
              </a:ext>
            </a:extLst>
          </p:cNvPr>
          <p:cNvSpPr txBox="1"/>
          <p:nvPr/>
        </p:nvSpPr>
        <p:spPr>
          <a:xfrm>
            <a:off x="75501" y="489154"/>
            <a:ext cx="981069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/>
              <a:t>1. Hardware – Control</a:t>
            </a:r>
            <a:r>
              <a:rPr lang="ko-KR" altLang="en-US" sz="4400" b="1" dirty="0"/>
              <a:t> </a:t>
            </a:r>
            <a:r>
              <a:rPr lang="en-US" altLang="ko-KR" sz="4400" b="1" dirty="0"/>
              <a:t>Board</a:t>
            </a:r>
            <a:r>
              <a:rPr lang="ko-KR" altLang="en-US" sz="4400" b="1" dirty="0"/>
              <a:t> 구성도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73863BFD-A1C2-463B-BAE7-7A7DCBE22A57}"/>
              </a:ext>
            </a:extLst>
          </p:cNvPr>
          <p:cNvSpPr/>
          <p:nvPr/>
        </p:nvSpPr>
        <p:spPr>
          <a:xfrm>
            <a:off x="4367731" y="3487464"/>
            <a:ext cx="1838844" cy="118318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ESP32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xmlns="" id="{0D716DB7-8F8B-4F69-B02D-D378F054405D}"/>
              </a:ext>
            </a:extLst>
          </p:cNvPr>
          <p:cNvCxnSpPr>
            <a:cxnSpLocks/>
          </p:cNvCxnSpPr>
          <p:nvPr/>
        </p:nvCxnSpPr>
        <p:spPr>
          <a:xfrm>
            <a:off x="3605044" y="2780127"/>
            <a:ext cx="698151" cy="6393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타원 20">
            <a:extLst>
              <a:ext uri="{FF2B5EF4-FFF2-40B4-BE49-F238E27FC236}">
                <a16:creationId xmlns:a16="http://schemas.microsoft.com/office/drawing/2014/main" xmlns="" id="{D2DD2951-179D-4504-A8EF-73BF71EFEC08}"/>
              </a:ext>
            </a:extLst>
          </p:cNvPr>
          <p:cNvSpPr/>
          <p:nvPr/>
        </p:nvSpPr>
        <p:spPr>
          <a:xfrm>
            <a:off x="2513722" y="2142724"/>
            <a:ext cx="1572678" cy="58056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</a:rPr>
              <a:t>MQTT</a:t>
            </a:r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12A88FA1-0D5F-4B9B-B664-BA4436BEC357}"/>
              </a:ext>
            </a:extLst>
          </p:cNvPr>
          <p:cNvSpPr txBox="1"/>
          <p:nvPr/>
        </p:nvSpPr>
        <p:spPr>
          <a:xfrm>
            <a:off x="4086400" y="2822777"/>
            <a:ext cx="1116011" cy="338554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txBody>
          <a:bodyPr wrap="none" rtlCol="0" anchor="ctr">
            <a:spAutoFit/>
          </a:bodyPr>
          <a:lstStyle/>
          <a:p>
            <a:r>
              <a:rPr lang="ko-KR" altLang="en-US" sz="800" dirty="0"/>
              <a:t>큐에 메시지 있으면 </a:t>
            </a:r>
            <a:endParaRPr lang="en-US" altLang="ko-KR" sz="800" dirty="0"/>
          </a:p>
          <a:p>
            <a:r>
              <a:rPr lang="ko-KR" altLang="en-US" sz="800" dirty="0" err="1"/>
              <a:t>수신콜백</a:t>
            </a:r>
            <a:r>
              <a:rPr lang="ko-KR" altLang="en-US" sz="800" dirty="0"/>
              <a:t> 실행</a:t>
            </a: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xmlns="" id="{3C5A90B1-A807-4ACF-853A-1FEF25F2FBE1}"/>
              </a:ext>
            </a:extLst>
          </p:cNvPr>
          <p:cNvSpPr/>
          <p:nvPr/>
        </p:nvSpPr>
        <p:spPr>
          <a:xfrm>
            <a:off x="1218234" y="3788772"/>
            <a:ext cx="1572678" cy="58056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</a:rPr>
              <a:t>Firebase</a:t>
            </a:r>
            <a:endParaRPr lang="ko-KR" alt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xmlns="" id="{0036B5CF-F337-40DC-AB90-52990D18B48A}"/>
              </a:ext>
            </a:extLst>
          </p:cNvPr>
          <p:cNvCxnSpPr/>
          <p:nvPr/>
        </p:nvCxnSpPr>
        <p:spPr>
          <a:xfrm flipH="1">
            <a:off x="2855449" y="4079056"/>
            <a:ext cx="14477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05FBE45C-0D82-4CB1-8822-626A0B1DF70E}"/>
              </a:ext>
            </a:extLst>
          </p:cNvPr>
          <p:cNvSpPr txBox="1"/>
          <p:nvPr/>
        </p:nvSpPr>
        <p:spPr>
          <a:xfrm>
            <a:off x="2996790" y="3678287"/>
            <a:ext cx="1306768" cy="338554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txBody>
          <a:bodyPr wrap="none" rtlCol="0" anchor="ctr">
            <a:spAutoFit/>
          </a:bodyPr>
          <a:lstStyle/>
          <a:p>
            <a:r>
              <a:rPr lang="ko-KR" altLang="en-US" sz="800" dirty="0"/>
              <a:t>타이머로 </a:t>
            </a:r>
            <a:r>
              <a:rPr lang="en-US" altLang="ko-KR" sz="800" dirty="0"/>
              <a:t>1</a:t>
            </a:r>
            <a:r>
              <a:rPr lang="ko-KR" altLang="en-US" sz="800" dirty="0"/>
              <a:t>분마다</a:t>
            </a:r>
            <a:endParaRPr lang="en-US" altLang="ko-KR" sz="800" dirty="0"/>
          </a:p>
          <a:p>
            <a:r>
              <a:rPr lang="ko-KR" altLang="en-US" sz="800" dirty="0"/>
              <a:t>가전상태</a:t>
            </a:r>
            <a:r>
              <a:rPr lang="en-US" altLang="ko-KR" sz="800" dirty="0"/>
              <a:t>, </a:t>
            </a:r>
            <a:r>
              <a:rPr lang="ko-KR" altLang="en-US" sz="800" dirty="0" err="1"/>
              <a:t>온습도</a:t>
            </a:r>
            <a:r>
              <a:rPr lang="ko-KR" altLang="en-US" sz="800" dirty="0"/>
              <a:t> 업로드</a:t>
            </a: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xmlns="" id="{F2478D12-893B-4ED6-8000-C479FB684D38}"/>
              </a:ext>
            </a:extLst>
          </p:cNvPr>
          <p:cNvCxnSpPr/>
          <p:nvPr/>
        </p:nvCxnSpPr>
        <p:spPr>
          <a:xfrm>
            <a:off x="5264304" y="4729440"/>
            <a:ext cx="0" cy="10417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xmlns="" id="{00DED69E-9E41-406E-8437-B544861E759D}"/>
              </a:ext>
            </a:extLst>
          </p:cNvPr>
          <p:cNvSpPr/>
          <p:nvPr/>
        </p:nvSpPr>
        <p:spPr>
          <a:xfrm>
            <a:off x="4203408" y="5868530"/>
            <a:ext cx="2167490" cy="92597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가전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409F4A67-8A54-4BE6-8DBB-67A2AB9429C2}"/>
              </a:ext>
            </a:extLst>
          </p:cNvPr>
          <p:cNvSpPr txBox="1"/>
          <p:nvPr/>
        </p:nvSpPr>
        <p:spPr>
          <a:xfrm>
            <a:off x="5385896" y="5050463"/>
            <a:ext cx="2595582" cy="461665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txBody>
          <a:bodyPr wrap="none" rtlCol="0" anchor="ctr">
            <a:spAutoFit/>
          </a:bodyPr>
          <a:lstStyle/>
          <a:p>
            <a:r>
              <a:rPr lang="ko-KR" altLang="en-US" sz="800" dirty="0"/>
              <a:t>외부 버튼 혹은 </a:t>
            </a:r>
            <a:r>
              <a:rPr lang="en-US" altLang="ko-KR" sz="800" dirty="0"/>
              <a:t>MQTT </a:t>
            </a:r>
            <a:r>
              <a:rPr lang="ko-KR" altLang="en-US" sz="800" dirty="0"/>
              <a:t>메시지 </a:t>
            </a:r>
            <a:r>
              <a:rPr lang="ko-KR" altLang="en-US" sz="800" dirty="0" err="1"/>
              <a:t>수신시</a:t>
            </a:r>
            <a:r>
              <a:rPr lang="ko-KR" altLang="en-US" sz="800" dirty="0"/>
              <a:t> 가전제어 수행</a:t>
            </a:r>
            <a:r>
              <a:rPr lang="en-US" altLang="ko-KR" sz="800" dirty="0"/>
              <a:t>,</a:t>
            </a:r>
          </a:p>
          <a:p>
            <a:r>
              <a:rPr lang="ko-KR" altLang="en-US" sz="800" dirty="0"/>
              <a:t>단</a:t>
            </a:r>
            <a:r>
              <a:rPr lang="en-US" altLang="ko-KR" sz="800" dirty="0"/>
              <a:t>, MQTT</a:t>
            </a:r>
            <a:r>
              <a:rPr lang="ko-KR" altLang="en-US" sz="800" dirty="0"/>
              <a:t>는 메시지 수신 후 </a:t>
            </a:r>
            <a:r>
              <a:rPr lang="en-US" altLang="ko-KR" sz="800" dirty="0"/>
              <a:t>10</a:t>
            </a:r>
            <a:r>
              <a:rPr lang="ko-KR" altLang="en-US" sz="800" dirty="0"/>
              <a:t>초간 대기하여</a:t>
            </a:r>
            <a:endParaRPr lang="en-US" altLang="ko-KR" sz="800" dirty="0"/>
          </a:p>
          <a:p>
            <a:r>
              <a:rPr lang="ko-KR" altLang="en-US" sz="800" dirty="0"/>
              <a:t>마지막 메시지로 가전을 수행하게 함</a:t>
            </a:r>
            <a:r>
              <a:rPr lang="en-US" altLang="ko-KR" sz="800" dirty="0"/>
              <a:t>.</a:t>
            </a: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xmlns="" id="{7748DE3D-71BD-4808-BF35-83D15275DCE3}"/>
              </a:ext>
            </a:extLst>
          </p:cNvPr>
          <p:cNvSpPr/>
          <p:nvPr/>
        </p:nvSpPr>
        <p:spPr>
          <a:xfrm>
            <a:off x="8268231" y="3616071"/>
            <a:ext cx="2167490" cy="92597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외부버튼</a:t>
            </a: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xmlns="" id="{74B1E323-1CA8-43E0-88A8-17426706C5AD}"/>
              </a:ext>
            </a:extLst>
          </p:cNvPr>
          <p:cNvCxnSpPr>
            <a:cxnSpLocks/>
            <a:stCxn id="36" idx="1"/>
          </p:cNvCxnSpPr>
          <p:nvPr/>
        </p:nvCxnSpPr>
        <p:spPr>
          <a:xfrm flipH="1">
            <a:off x="6280066" y="4079056"/>
            <a:ext cx="1988164" cy="104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4DE0E272-1E2F-48F2-B1C0-1315ED7C7269}"/>
              </a:ext>
            </a:extLst>
          </p:cNvPr>
          <p:cNvSpPr txBox="1"/>
          <p:nvPr/>
        </p:nvSpPr>
        <p:spPr>
          <a:xfrm>
            <a:off x="6356547" y="3651643"/>
            <a:ext cx="1809342" cy="338554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txBody>
          <a:bodyPr wrap="square" rtlCol="0" anchor="ctr">
            <a:spAutoFit/>
          </a:bodyPr>
          <a:lstStyle/>
          <a:p>
            <a:r>
              <a:rPr lang="ko-KR" altLang="en-US" sz="800" dirty="0"/>
              <a:t>인터럽트로 신호를 수신하여 통신 </a:t>
            </a:r>
            <a:r>
              <a:rPr lang="ko-KR" altLang="en-US" sz="800" dirty="0" smtClean="0"/>
              <a:t>중에도 읽을 </a:t>
            </a:r>
            <a:r>
              <a:rPr lang="ko-KR" altLang="en-US" sz="800" dirty="0"/>
              <a:t>수 있도록 구현</a:t>
            </a:r>
            <a:endParaRPr lang="en-US" altLang="ko-KR" sz="800" dirty="0"/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xmlns="" id="{EFB18FF4-F526-4F06-B75F-83CFE3A78F0D}"/>
              </a:ext>
            </a:extLst>
          </p:cNvPr>
          <p:cNvSpPr/>
          <p:nvPr/>
        </p:nvSpPr>
        <p:spPr>
          <a:xfrm>
            <a:off x="7768881" y="1479550"/>
            <a:ext cx="2167490" cy="92597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LCD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xmlns="" id="{811C0033-7367-4661-B726-055585ADEEA7}"/>
              </a:ext>
            </a:extLst>
          </p:cNvPr>
          <p:cNvCxnSpPr/>
          <p:nvPr/>
        </p:nvCxnSpPr>
        <p:spPr>
          <a:xfrm flipV="1">
            <a:off x="6280066" y="2433007"/>
            <a:ext cx="1433048" cy="9864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xmlns="" id="{D7610803-1641-437E-8502-4E8602340ABC}"/>
              </a:ext>
            </a:extLst>
          </p:cNvPr>
          <p:cNvSpPr txBox="1"/>
          <p:nvPr/>
        </p:nvSpPr>
        <p:spPr>
          <a:xfrm>
            <a:off x="5338650" y="2263731"/>
            <a:ext cx="1988164" cy="338554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txBody>
          <a:bodyPr wrap="square" rtlCol="0" anchor="ctr">
            <a:spAutoFit/>
          </a:bodyPr>
          <a:lstStyle/>
          <a:p>
            <a:r>
              <a:rPr lang="ko-KR" altLang="en-US" sz="800" dirty="0"/>
              <a:t>타이머로 </a:t>
            </a:r>
            <a:r>
              <a:rPr lang="en-US" altLang="ko-KR" sz="800" dirty="0"/>
              <a:t>1</a:t>
            </a:r>
            <a:r>
              <a:rPr lang="ko-KR" altLang="en-US" sz="800" dirty="0"/>
              <a:t>분마다 가전상태</a:t>
            </a:r>
            <a:r>
              <a:rPr lang="en-US" altLang="ko-KR" sz="800" dirty="0"/>
              <a:t>, </a:t>
            </a:r>
            <a:r>
              <a:rPr lang="ko-KR" altLang="en-US" sz="800" dirty="0" err="1"/>
              <a:t>온습도</a:t>
            </a:r>
            <a:r>
              <a:rPr lang="ko-KR" altLang="en-US" sz="800" dirty="0"/>
              <a:t> </a:t>
            </a:r>
            <a:r>
              <a:rPr lang="en-US" altLang="ko-KR" sz="800" dirty="0"/>
              <a:t>Display</a:t>
            </a:r>
          </a:p>
        </p:txBody>
      </p:sp>
    </p:spTree>
    <p:extLst>
      <p:ext uri="{BB962C8B-B14F-4D97-AF65-F5344CB8AC3E}">
        <p14:creationId xmlns:p14="http://schemas.microsoft.com/office/powerpoint/2010/main" val="12565456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8C292F08-3541-4BCF-9286-0A977782C484}"/>
              </a:ext>
            </a:extLst>
          </p:cNvPr>
          <p:cNvSpPr txBox="1"/>
          <p:nvPr/>
        </p:nvSpPr>
        <p:spPr>
          <a:xfrm>
            <a:off x="75501" y="497092"/>
            <a:ext cx="792806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/>
              <a:t>1. Hardware – </a:t>
            </a:r>
            <a:r>
              <a:rPr lang="ko-KR" altLang="en-US" sz="4400" b="1" dirty="0"/>
              <a:t>현재 진행 상황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787B3B69-6F04-4B2E-AC3D-E27F78EA6742}"/>
              </a:ext>
            </a:extLst>
          </p:cNvPr>
          <p:cNvSpPr txBox="1"/>
          <p:nvPr/>
        </p:nvSpPr>
        <p:spPr>
          <a:xfrm>
            <a:off x="836453" y="1464519"/>
            <a:ext cx="6096000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☒ 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PCB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설계 및 발주 완료</a:t>
            </a:r>
            <a:endParaRPr lang="en-US" altLang="ko-KR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ko-KR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☒ 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Firebase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에 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Home </a:t>
            </a:r>
            <a:r>
              <a:rPr lang="ko-KR" altLang="en-US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센싱데이터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및 가전상태 업로드</a:t>
            </a:r>
            <a:endParaRPr lang="en-US" altLang="ko-KR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ko-KR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☒ </a:t>
            </a:r>
            <a:r>
              <a:rPr lang="en-US" altLang="ko-KR" dirty="0">
                <a:solidFill>
                  <a:srgbClr val="222222"/>
                </a:solidFill>
                <a:latin typeface="Arial" panose="020B0604020202020204" pitchFamily="34" charset="0"/>
              </a:rPr>
              <a:t>Rabbit MQ</a:t>
            </a:r>
            <a:r>
              <a:rPr lang="ko-KR" altLang="en-US" dirty="0">
                <a:solidFill>
                  <a:srgbClr val="222222"/>
                </a:solidFill>
                <a:latin typeface="Arial" panose="020B0604020202020204" pitchFamily="34" charset="0"/>
              </a:rPr>
              <a:t>의 </a:t>
            </a:r>
            <a:r>
              <a:rPr lang="en-US" altLang="ko-KR" dirty="0">
                <a:solidFill>
                  <a:srgbClr val="222222"/>
                </a:solidFill>
                <a:latin typeface="Arial" panose="020B0604020202020204" pitchFamily="34" charset="0"/>
              </a:rPr>
              <a:t>MQTT </a:t>
            </a:r>
            <a:r>
              <a:rPr lang="ko-KR" altLang="en-US" dirty="0">
                <a:solidFill>
                  <a:srgbClr val="222222"/>
                </a:solidFill>
                <a:latin typeface="Arial" panose="020B0604020202020204" pitchFamily="34" charset="0"/>
              </a:rPr>
              <a:t>메시지 수신</a:t>
            </a:r>
            <a:endParaRPr lang="en-US" altLang="ko-KR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ko-KR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☒ </a:t>
            </a:r>
            <a:r>
              <a:rPr lang="ko-KR" altLang="en-US" dirty="0">
                <a:solidFill>
                  <a:srgbClr val="222222"/>
                </a:solidFill>
                <a:latin typeface="Arial" panose="020B0604020202020204" pitchFamily="34" charset="0"/>
              </a:rPr>
              <a:t>에어컨 </a:t>
            </a:r>
            <a:r>
              <a:rPr lang="en-US" altLang="ko-KR" dirty="0">
                <a:solidFill>
                  <a:srgbClr val="222222"/>
                </a:solidFill>
                <a:latin typeface="Arial" panose="020B0604020202020204" pitchFamily="34" charset="0"/>
              </a:rPr>
              <a:t>(</a:t>
            </a:r>
            <a:r>
              <a:rPr lang="ko-KR" altLang="en-US" dirty="0" err="1">
                <a:solidFill>
                  <a:srgbClr val="222222"/>
                </a:solidFill>
                <a:latin typeface="Arial" panose="020B0604020202020204" pitchFamily="34" charset="0"/>
              </a:rPr>
              <a:t>쿨링팬</a:t>
            </a:r>
            <a:r>
              <a:rPr lang="en-US" altLang="ko-KR" dirty="0">
                <a:solidFill>
                  <a:srgbClr val="222222"/>
                </a:solidFill>
                <a:latin typeface="Arial" panose="020B0604020202020204" pitchFamily="34" charset="0"/>
              </a:rPr>
              <a:t>)</a:t>
            </a:r>
            <a:r>
              <a:rPr lang="ko-KR" altLang="en-US" dirty="0">
                <a:solidFill>
                  <a:srgbClr val="222222"/>
                </a:solidFill>
                <a:latin typeface="Arial" panose="020B0604020202020204" pitchFamily="34" charset="0"/>
              </a:rPr>
              <a:t> 제어 기능 </a:t>
            </a:r>
            <a:r>
              <a:rPr lang="en-US" altLang="ko-KR" dirty="0">
                <a:solidFill>
                  <a:srgbClr val="222222"/>
                </a:solidFill>
                <a:latin typeface="Arial" panose="020B0604020202020204" pitchFamily="34" charset="0"/>
              </a:rPr>
              <a:t>(PWM)</a:t>
            </a:r>
            <a:endParaRPr lang="en-US" altLang="ko-KR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ko-KR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☒ </a:t>
            </a:r>
            <a:r>
              <a:rPr lang="ko-KR" altLang="en-US" dirty="0">
                <a:solidFill>
                  <a:srgbClr val="222222"/>
                </a:solidFill>
                <a:latin typeface="Arial" panose="020B0604020202020204" pitchFamily="34" charset="0"/>
              </a:rPr>
              <a:t>가스밸브 제어 </a:t>
            </a:r>
            <a:r>
              <a:rPr lang="en-US" altLang="ko-KR" dirty="0">
                <a:solidFill>
                  <a:srgbClr val="222222"/>
                </a:solidFill>
                <a:latin typeface="Arial" panose="020B0604020202020204" pitchFamily="34" charset="0"/>
              </a:rPr>
              <a:t>(Interrupt)</a:t>
            </a:r>
            <a:endParaRPr lang="en-US" altLang="ko-KR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ko-KR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☒ </a:t>
            </a:r>
            <a:r>
              <a:rPr lang="ko-KR" altLang="en-US" dirty="0">
                <a:solidFill>
                  <a:srgbClr val="222222"/>
                </a:solidFill>
                <a:latin typeface="Arial" panose="020B0604020202020204" pitchFamily="34" charset="0"/>
              </a:rPr>
              <a:t>전등 색상 및 밝기 제어</a:t>
            </a:r>
            <a:endParaRPr lang="en-US" altLang="ko-KR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ko-KR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☐ </a:t>
            </a:r>
            <a:r>
              <a:rPr lang="ko-KR" altLang="en-US" dirty="0">
                <a:solidFill>
                  <a:srgbClr val="222222"/>
                </a:solidFill>
                <a:latin typeface="Arial" panose="020B0604020202020204" pitchFamily="34" charset="0"/>
              </a:rPr>
              <a:t>전등 모드 생성 및 제어</a:t>
            </a:r>
            <a:endParaRPr lang="en-US" altLang="ko-KR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ko-KR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☐ 창문제어</a:t>
            </a:r>
            <a:endParaRPr lang="en-US" altLang="ko-KR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ko-KR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☐ 창문 하드웨어 구성</a:t>
            </a:r>
            <a:endParaRPr lang="en-US" altLang="ko-KR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ko-KR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☐  </a:t>
            </a:r>
            <a:r>
              <a:rPr lang="en-US" altLang="ko-KR" dirty="0">
                <a:solidFill>
                  <a:srgbClr val="222222"/>
                </a:solidFill>
                <a:latin typeface="Arial" panose="020B0604020202020204" pitchFamily="34" charset="0"/>
              </a:rPr>
              <a:t>LCD</a:t>
            </a:r>
            <a:r>
              <a:rPr lang="ko-KR" altLang="en-US" dirty="0">
                <a:solidFill>
                  <a:srgbClr val="222222"/>
                </a:solidFill>
                <a:latin typeface="Arial" panose="020B0604020202020204" pitchFamily="34" charset="0"/>
              </a:rPr>
              <a:t>에 가전상태</a:t>
            </a:r>
            <a:r>
              <a:rPr lang="en-US" altLang="ko-KR" dirty="0">
                <a:solidFill>
                  <a:srgbClr val="222222"/>
                </a:solidFill>
                <a:latin typeface="Arial" panose="020B0604020202020204" pitchFamily="34" charset="0"/>
              </a:rPr>
              <a:t>, </a:t>
            </a:r>
            <a:r>
              <a:rPr lang="ko-KR" altLang="en-US" dirty="0" err="1">
                <a:solidFill>
                  <a:srgbClr val="222222"/>
                </a:solidFill>
                <a:latin typeface="Arial" panose="020B0604020202020204" pitchFamily="34" charset="0"/>
              </a:rPr>
              <a:t>센싱데이터</a:t>
            </a:r>
            <a:r>
              <a:rPr lang="ko-KR" altLang="en-US" dirty="0">
                <a:solidFill>
                  <a:srgbClr val="222222"/>
                </a:solidFill>
                <a:latin typeface="Arial" panose="020B0604020202020204" pitchFamily="34" charset="0"/>
              </a:rPr>
              <a:t> 디스플레이</a:t>
            </a:r>
            <a:endParaRPr lang="en-US" altLang="ko-KR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rgbClr val="222222"/>
                </a:solidFill>
                <a:latin typeface="Arial" panose="020B0604020202020204" pitchFamily="34" charset="0"/>
              </a:rPr>
              <a:t>진행률 </a:t>
            </a:r>
            <a:r>
              <a:rPr lang="en-US" altLang="ko-KR" b="1" dirty="0">
                <a:solidFill>
                  <a:srgbClr val="222222"/>
                </a:solidFill>
                <a:latin typeface="Arial" panose="020B0604020202020204" pitchFamily="34" charset="0"/>
              </a:rPr>
              <a:t>: 80% </a:t>
            </a:r>
            <a:r>
              <a:rPr lang="ko-KR" altLang="en-US" b="1" dirty="0" smtClean="0">
                <a:solidFill>
                  <a:srgbClr val="222222"/>
                </a:solidFill>
                <a:latin typeface="Arial" panose="020B0604020202020204" pitchFamily="34" charset="0"/>
              </a:rPr>
              <a:t>완료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77277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902" y="1538568"/>
            <a:ext cx="9388196" cy="5244502"/>
          </a:xfrm>
          <a:prstGeom prst="rect">
            <a:avLst/>
          </a:prstGeom>
        </p:spPr>
      </p:pic>
      <p:sp>
        <p:nvSpPr>
          <p:cNvPr id="2" name="L 도형 1"/>
          <p:cNvSpPr/>
          <p:nvPr/>
        </p:nvSpPr>
        <p:spPr>
          <a:xfrm flipV="1">
            <a:off x="1352550" y="1443035"/>
            <a:ext cx="6162675" cy="2476502"/>
          </a:xfrm>
          <a:prstGeom prst="corner">
            <a:avLst>
              <a:gd name="adj1" fmla="val 37444"/>
              <a:gd name="adj2" fmla="val 50955"/>
            </a:avLst>
          </a:prstGeom>
          <a:noFill/>
          <a:ln w="38100">
            <a:solidFill>
              <a:srgbClr val="FFC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500187" y="1533712"/>
            <a:ext cx="505267" cy="2118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FFC000"/>
                </a:solidFill>
              </a:rPr>
              <a:t>VPN</a:t>
            </a:r>
            <a:endParaRPr lang="ko-KR" altLang="en-US" sz="1200" b="1" dirty="0">
              <a:solidFill>
                <a:srgbClr val="FFC000"/>
              </a:solidFill>
            </a:endParaRPr>
          </a:p>
        </p:txBody>
      </p:sp>
      <p:cxnSp>
        <p:nvCxnSpPr>
          <p:cNvPr id="6" name="직선 연결선 5"/>
          <p:cNvCxnSpPr/>
          <p:nvPr/>
        </p:nvCxnSpPr>
        <p:spPr>
          <a:xfrm flipH="1">
            <a:off x="4505325" y="4699837"/>
            <a:ext cx="181292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/>
          <p:cNvCxnSpPr/>
          <p:nvPr/>
        </p:nvCxnSpPr>
        <p:spPr>
          <a:xfrm flipV="1">
            <a:off x="4533900" y="3835466"/>
            <a:ext cx="0" cy="864372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441636" y="4361357"/>
            <a:ext cx="1063689" cy="353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b="1" dirty="0" err="1"/>
              <a:t>RealTimeDB</a:t>
            </a:r>
            <a:endParaRPr lang="en-US" altLang="ko-KR" sz="1200" b="1" dirty="0"/>
          </a:p>
          <a:p>
            <a:pPr algn="r"/>
            <a:r>
              <a:rPr lang="ko-KR" altLang="en-US" sz="1200" b="1" dirty="0"/>
              <a:t>업데이트</a:t>
            </a:r>
          </a:p>
        </p:txBody>
      </p:sp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dirty="0" smtClean="0"/>
              <a:t>네트워크 구성도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629455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8C292F08-3541-4BCF-9286-0A977782C484}"/>
              </a:ext>
            </a:extLst>
          </p:cNvPr>
          <p:cNvSpPr txBox="1"/>
          <p:nvPr/>
        </p:nvSpPr>
        <p:spPr>
          <a:xfrm>
            <a:off x="75501" y="496571"/>
            <a:ext cx="787472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/>
              <a:t>2. Android App – </a:t>
            </a:r>
            <a:r>
              <a:rPr lang="ko-KR" altLang="en-US" sz="4400" b="1" dirty="0"/>
              <a:t>구현 완료 </a:t>
            </a:r>
            <a:r>
              <a:rPr lang="en-US" altLang="ko-KR" sz="4400" b="1" dirty="0"/>
              <a:t> </a:t>
            </a:r>
            <a:endParaRPr lang="ko-KR" altLang="en-US" sz="4400" b="1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F2137F13-3D86-4E8E-923D-D4EDCA388E5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716" y="1476374"/>
            <a:ext cx="2496982" cy="527140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05456C64-685F-4CC1-B263-63D72DEBF0F9}"/>
              </a:ext>
            </a:extLst>
          </p:cNvPr>
          <p:cNvSpPr txBox="1"/>
          <p:nvPr/>
        </p:nvSpPr>
        <p:spPr>
          <a:xfrm>
            <a:off x="3798995" y="1527372"/>
            <a:ext cx="6837284" cy="21698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1. Login </a:t>
            </a:r>
            <a:r>
              <a:rPr lang="ko-KR" altLang="en-US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화면</a:t>
            </a:r>
            <a:endParaRPr lang="en-US" altLang="ko-KR" b="1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222222"/>
                </a:solidFill>
                <a:latin typeface="Arial" panose="020B0604020202020204" pitchFamily="34" charset="0"/>
              </a:rPr>
              <a:t> - ID</a:t>
            </a:r>
            <a:r>
              <a:rPr lang="ko-KR" altLang="en-US" dirty="0">
                <a:solidFill>
                  <a:srgbClr val="222222"/>
                </a:solidFill>
                <a:latin typeface="Arial" panose="020B0604020202020204" pitchFamily="34" charset="0"/>
              </a:rPr>
              <a:t>와 </a:t>
            </a:r>
            <a:r>
              <a:rPr lang="en-US" altLang="ko-KR" dirty="0">
                <a:solidFill>
                  <a:srgbClr val="222222"/>
                </a:solidFill>
                <a:latin typeface="Arial" panose="020B0604020202020204" pitchFamily="34" charset="0"/>
              </a:rPr>
              <a:t>Password</a:t>
            </a:r>
            <a:r>
              <a:rPr lang="ko-KR" altLang="en-US" dirty="0">
                <a:solidFill>
                  <a:srgbClr val="222222"/>
                </a:solidFill>
                <a:latin typeface="Arial" panose="020B0604020202020204" pitchFamily="34" charset="0"/>
              </a:rPr>
              <a:t>를 입력하여 </a:t>
            </a:r>
            <a:r>
              <a:rPr lang="en-US" altLang="ko-KR" dirty="0">
                <a:solidFill>
                  <a:srgbClr val="222222"/>
                </a:solidFill>
                <a:latin typeface="Arial" panose="020B0604020202020204" pitchFamily="34" charset="0"/>
              </a:rPr>
              <a:t>Firebase</a:t>
            </a:r>
            <a:r>
              <a:rPr lang="ko-KR" altLang="en-US" dirty="0">
                <a:solidFill>
                  <a:srgbClr val="222222"/>
                </a:solidFill>
                <a:latin typeface="Arial" panose="020B0604020202020204" pitchFamily="34" charset="0"/>
              </a:rPr>
              <a:t>에 인증 요청</a:t>
            </a:r>
            <a:endParaRPr lang="en-US" altLang="ko-KR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-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가입된 사용자일시 </a:t>
            </a:r>
            <a:r>
              <a:rPr lang="en-US" altLang="ko-KR" dirty="0">
                <a:solidFill>
                  <a:srgbClr val="222222"/>
                </a:solidFill>
                <a:latin typeface="Arial" panose="020B0604020202020204" pitchFamily="34" charset="0"/>
              </a:rPr>
              <a:t>Firebase</a:t>
            </a:r>
            <a:r>
              <a:rPr lang="ko-KR" altLang="en-US" dirty="0">
                <a:solidFill>
                  <a:srgbClr val="222222"/>
                </a:solidFill>
                <a:latin typeface="Arial" panose="020B0604020202020204" pitchFamily="34" charset="0"/>
              </a:rPr>
              <a:t>에서 </a:t>
            </a:r>
            <a:r>
              <a:rPr lang="en-US" altLang="ko-KR" dirty="0">
                <a:solidFill>
                  <a:srgbClr val="222222"/>
                </a:solidFill>
                <a:latin typeface="Arial" panose="020B0604020202020204" pitchFamily="34" charset="0"/>
              </a:rPr>
              <a:t>UID</a:t>
            </a:r>
            <a:r>
              <a:rPr lang="ko-KR" altLang="en-US" dirty="0">
                <a:solidFill>
                  <a:srgbClr val="222222"/>
                </a:solidFill>
                <a:latin typeface="Arial" panose="020B0604020202020204" pitchFamily="34" charset="0"/>
              </a:rPr>
              <a:t>를 수신하고</a:t>
            </a:r>
            <a:r>
              <a:rPr lang="en-US" altLang="ko-KR" dirty="0">
                <a:solidFill>
                  <a:srgbClr val="222222"/>
                </a:solidFill>
                <a:latin typeface="Arial" panose="020B0604020202020204" pitchFamily="34" charset="0"/>
              </a:rPr>
              <a:t>, </a:t>
            </a:r>
            <a:r>
              <a:rPr lang="ko-KR" altLang="en-US" dirty="0">
                <a:solidFill>
                  <a:srgbClr val="222222"/>
                </a:solidFill>
                <a:latin typeface="Arial" panose="020B0604020202020204" pitchFamily="34" charset="0"/>
              </a:rPr>
              <a:t>해당 값을</a:t>
            </a:r>
            <a:r>
              <a:rPr lang="en-US" altLang="ko-KR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  </a:t>
            </a:r>
            <a:r>
              <a:rPr lang="en-US" altLang="ko-KR" dirty="0">
                <a:solidFill>
                  <a:srgbClr val="222222"/>
                </a:solidFill>
                <a:latin typeface="Arial" panose="020B0604020202020204" pitchFamily="34" charset="0"/>
              </a:rPr>
              <a:t>Rabbit MQ</a:t>
            </a:r>
            <a:r>
              <a:rPr lang="ko-KR" altLang="en-US" dirty="0">
                <a:solidFill>
                  <a:srgbClr val="222222"/>
                </a:solidFill>
                <a:latin typeface="Arial" panose="020B0604020202020204" pitchFamily="34" charset="0"/>
              </a:rPr>
              <a:t>로 송신하여 이름을 </a:t>
            </a:r>
            <a:r>
              <a:rPr lang="ko-KR" altLang="en-US" dirty="0" err="1">
                <a:solidFill>
                  <a:srgbClr val="222222"/>
                </a:solidFill>
                <a:latin typeface="Arial" panose="020B0604020202020204" pitchFamily="34" charset="0"/>
              </a:rPr>
              <a:t>수신받음</a:t>
            </a:r>
            <a:r>
              <a:rPr lang="en-US" altLang="ko-KR" dirty="0">
                <a:solidFill>
                  <a:srgbClr val="222222"/>
                </a:solidFill>
                <a:latin typeface="Arial" panose="020B0604020202020204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222222"/>
                </a:solidFill>
                <a:latin typeface="Arial" panose="020B0604020202020204" pitchFamily="34" charset="0"/>
              </a:rPr>
              <a:t> - </a:t>
            </a:r>
            <a:r>
              <a:rPr lang="ko-KR" altLang="en-US" dirty="0">
                <a:solidFill>
                  <a:srgbClr val="222222"/>
                </a:solidFill>
                <a:latin typeface="Arial" panose="020B0604020202020204" pitchFamily="34" charset="0"/>
              </a:rPr>
              <a:t>가입되지 않은 사용자라면</a:t>
            </a:r>
            <a:r>
              <a:rPr lang="en-US" altLang="ko-KR" dirty="0">
                <a:solidFill>
                  <a:srgbClr val="222222"/>
                </a:solidFill>
                <a:latin typeface="Arial" panose="020B0604020202020204" pitchFamily="34" charset="0"/>
              </a:rPr>
              <a:t>, </a:t>
            </a:r>
            <a:r>
              <a:rPr lang="ko-KR" altLang="en-US" dirty="0">
                <a:solidFill>
                  <a:srgbClr val="222222"/>
                </a:solidFill>
                <a:latin typeface="Arial" panose="020B0604020202020204" pitchFamily="34" charset="0"/>
              </a:rPr>
              <a:t>회원가입을 눌러 회원가입이 가능함</a:t>
            </a:r>
            <a:r>
              <a:rPr lang="en-US" altLang="ko-KR" dirty="0">
                <a:solidFill>
                  <a:srgbClr val="222222"/>
                </a:solidFill>
                <a:latin typeface="Arial" panose="020B0604020202020204" pitchFamily="34" charset="0"/>
              </a:rPr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528783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8C292F08-3541-4BCF-9286-0A977782C484}"/>
              </a:ext>
            </a:extLst>
          </p:cNvPr>
          <p:cNvSpPr txBox="1"/>
          <p:nvPr/>
        </p:nvSpPr>
        <p:spPr>
          <a:xfrm>
            <a:off x="75501" y="492329"/>
            <a:ext cx="787472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/>
              <a:t>2. Android App – </a:t>
            </a:r>
            <a:r>
              <a:rPr lang="ko-KR" altLang="en-US" sz="4400" b="1" dirty="0"/>
              <a:t>구현 완료 </a:t>
            </a:r>
            <a:r>
              <a:rPr lang="en-US" altLang="ko-KR" sz="4400" b="1" dirty="0"/>
              <a:t> </a:t>
            </a:r>
            <a:endParaRPr lang="ko-KR" altLang="en-US" sz="44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05456C64-685F-4CC1-B263-63D72DEBF0F9}"/>
              </a:ext>
            </a:extLst>
          </p:cNvPr>
          <p:cNvSpPr txBox="1"/>
          <p:nvPr/>
        </p:nvSpPr>
        <p:spPr>
          <a:xfrm>
            <a:off x="3813282" y="1546420"/>
            <a:ext cx="7380749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2. Signup </a:t>
            </a:r>
            <a:r>
              <a:rPr lang="ko-KR" altLang="en-US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화면</a:t>
            </a:r>
            <a:endParaRPr lang="en-US" altLang="ko-KR" b="1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222222"/>
                </a:solidFill>
                <a:latin typeface="Arial" panose="020B0604020202020204" pitchFamily="34" charset="0"/>
              </a:rPr>
              <a:t> - </a:t>
            </a:r>
            <a:r>
              <a:rPr lang="ko-KR" altLang="en-US" dirty="0">
                <a:solidFill>
                  <a:srgbClr val="222222"/>
                </a:solidFill>
                <a:latin typeface="Arial" panose="020B0604020202020204" pitchFamily="34" charset="0"/>
              </a:rPr>
              <a:t>사용자의 이름과 사용할 </a:t>
            </a:r>
            <a:r>
              <a:rPr lang="en-US" altLang="ko-KR" dirty="0">
                <a:solidFill>
                  <a:srgbClr val="222222"/>
                </a:solidFill>
                <a:latin typeface="Arial" panose="020B0604020202020204" pitchFamily="34" charset="0"/>
              </a:rPr>
              <a:t>Email, Password</a:t>
            </a:r>
            <a:r>
              <a:rPr lang="ko-KR" altLang="en-US" dirty="0">
                <a:solidFill>
                  <a:srgbClr val="222222"/>
                </a:solidFill>
                <a:latin typeface="Arial" panose="020B0604020202020204" pitchFamily="34" charset="0"/>
              </a:rPr>
              <a:t>를 입력하여 회원가입 진행</a:t>
            </a:r>
            <a:endParaRPr lang="en-US" altLang="ko-KR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222222"/>
                </a:solidFill>
                <a:latin typeface="Arial" panose="020B0604020202020204" pitchFamily="34" charset="0"/>
              </a:rPr>
              <a:t> - </a:t>
            </a:r>
            <a:r>
              <a:rPr lang="ko-KR" altLang="en-US" dirty="0">
                <a:solidFill>
                  <a:srgbClr val="222222"/>
                </a:solidFill>
                <a:latin typeface="Arial" panose="020B0604020202020204" pitchFamily="34" charset="0"/>
              </a:rPr>
              <a:t>정상적으로 등록 </a:t>
            </a:r>
            <a:r>
              <a:rPr lang="ko-KR" altLang="en-US" dirty="0" err="1">
                <a:solidFill>
                  <a:srgbClr val="222222"/>
                </a:solidFill>
                <a:latin typeface="Arial" panose="020B0604020202020204" pitchFamily="34" charset="0"/>
              </a:rPr>
              <a:t>완료시</a:t>
            </a:r>
            <a:r>
              <a:rPr lang="ko-KR" altLang="en-US" dirty="0">
                <a:solidFill>
                  <a:srgbClr val="222222"/>
                </a:solidFill>
                <a:latin typeface="Arial" panose="020B0604020202020204" pitchFamily="34" charset="0"/>
              </a:rPr>
              <a:t> 계정은 </a:t>
            </a:r>
            <a:r>
              <a:rPr lang="en-US" altLang="ko-KR" dirty="0">
                <a:solidFill>
                  <a:srgbClr val="222222"/>
                </a:solidFill>
                <a:latin typeface="Arial" panose="020B0604020202020204" pitchFamily="34" charset="0"/>
              </a:rPr>
              <a:t>Firebase</a:t>
            </a:r>
            <a:r>
              <a:rPr lang="ko-KR" altLang="en-US" dirty="0">
                <a:solidFill>
                  <a:srgbClr val="222222"/>
                </a:solidFill>
                <a:latin typeface="Arial" panose="020B0604020202020204" pitchFamily="34" charset="0"/>
              </a:rPr>
              <a:t>에서 관리되며</a:t>
            </a:r>
            <a:r>
              <a:rPr lang="en-US" altLang="ko-KR" dirty="0">
                <a:solidFill>
                  <a:srgbClr val="222222"/>
                </a:solidFill>
                <a:latin typeface="Arial" panose="020B0604020202020204" pitchFamily="34" charset="0"/>
              </a:rPr>
              <a:t>, </a:t>
            </a:r>
            <a:r>
              <a:rPr lang="ko-KR" altLang="en-US" dirty="0">
                <a:solidFill>
                  <a:srgbClr val="222222"/>
                </a:solidFill>
                <a:latin typeface="Arial" panose="020B0604020202020204" pitchFamily="34" charset="0"/>
              </a:rPr>
              <a:t>이름 데이터는 서버로 송신하여 관리하도록 함</a:t>
            </a:r>
            <a:r>
              <a:rPr lang="en-US" altLang="ko-KR" dirty="0">
                <a:solidFill>
                  <a:srgbClr val="222222"/>
                </a:solidFill>
                <a:latin typeface="Arial" panose="020B0604020202020204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222222"/>
                </a:solidFill>
                <a:latin typeface="Arial" panose="020B0604020202020204" pitchFamily="34" charset="0"/>
              </a:rPr>
              <a:t> - </a:t>
            </a:r>
            <a:r>
              <a:rPr lang="ko-KR" altLang="en-US" dirty="0">
                <a:solidFill>
                  <a:srgbClr val="222222"/>
                </a:solidFill>
                <a:latin typeface="Arial" panose="020B0604020202020204" pitchFamily="34" charset="0"/>
              </a:rPr>
              <a:t>회원가입 된 데이터는 </a:t>
            </a:r>
            <a:r>
              <a:rPr lang="en-US" altLang="ko-KR" dirty="0">
                <a:solidFill>
                  <a:srgbClr val="222222"/>
                </a:solidFill>
                <a:latin typeface="Arial" panose="020B0604020202020204" pitchFamily="34" charset="0"/>
              </a:rPr>
              <a:t>webOS </a:t>
            </a:r>
            <a:r>
              <a:rPr lang="ko-KR" altLang="en-US" dirty="0">
                <a:solidFill>
                  <a:srgbClr val="222222"/>
                </a:solidFill>
                <a:latin typeface="Arial" panose="020B0604020202020204" pitchFamily="34" charset="0"/>
              </a:rPr>
              <a:t>앱과 </a:t>
            </a:r>
            <a:r>
              <a:rPr lang="en-US" altLang="ko-KR" dirty="0">
                <a:solidFill>
                  <a:srgbClr val="222222"/>
                </a:solidFill>
                <a:latin typeface="Arial" panose="020B0604020202020204" pitchFamily="34" charset="0"/>
              </a:rPr>
              <a:t>android </a:t>
            </a:r>
            <a:r>
              <a:rPr lang="ko-KR" altLang="en-US" dirty="0">
                <a:solidFill>
                  <a:srgbClr val="222222"/>
                </a:solidFill>
                <a:latin typeface="Arial" panose="020B0604020202020204" pitchFamily="34" charset="0"/>
              </a:rPr>
              <a:t>앱 모두 로그인이 가능함</a:t>
            </a:r>
            <a:r>
              <a:rPr lang="en-US" altLang="ko-KR" dirty="0">
                <a:solidFill>
                  <a:srgbClr val="222222"/>
                </a:solidFill>
                <a:latin typeface="Arial" panose="020B0604020202020204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F5F5EA9C-5393-4B06-90D2-09DA4B68CD4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493" y="1504950"/>
            <a:ext cx="2433267" cy="513689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066431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8C292F08-3541-4BCF-9286-0A977782C484}"/>
              </a:ext>
            </a:extLst>
          </p:cNvPr>
          <p:cNvSpPr txBox="1"/>
          <p:nvPr/>
        </p:nvSpPr>
        <p:spPr>
          <a:xfrm>
            <a:off x="75501" y="510859"/>
            <a:ext cx="787472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/>
              <a:t>2. Android App – </a:t>
            </a:r>
            <a:r>
              <a:rPr lang="ko-KR" altLang="en-US" sz="4400" b="1" dirty="0"/>
              <a:t>구현 완료 </a:t>
            </a:r>
            <a:r>
              <a:rPr lang="en-US" altLang="ko-KR" sz="4400" b="1" dirty="0"/>
              <a:t> </a:t>
            </a:r>
            <a:endParaRPr lang="ko-KR" altLang="en-US" sz="44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05456C64-685F-4CC1-B263-63D72DEBF0F9}"/>
              </a:ext>
            </a:extLst>
          </p:cNvPr>
          <p:cNvSpPr txBox="1"/>
          <p:nvPr/>
        </p:nvSpPr>
        <p:spPr>
          <a:xfrm>
            <a:off x="3764387" y="1534843"/>
            <a:ext cx="8427613" cy="46628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3. Main </a:t>
            </a:r>
            <a:r>
              <a:rPr lang="ko-KR" altLang="en-US" b="1" i="0" dirty="0" smtClean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화면</a:t>
            </a:r>
            <a:endParaRPr lang="en-US" altLang="ko-KR" b="1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ko-KR" altLang="en-US" dirty="0" err="1">
                <a:solidFill>
                  <a:srgbClr val="222222"/>
                </a:solidFill>
                <a:latin typeface="Arial" panose="020B0604020202020204" pitchFamily="34" charset="0"/>
              </a:rPr>
              <a:t>ㄱ</a:t>
            </a:r>
            <a:r>
              <a:rPr lang="en-US" altLang="ko-KR" dirty="0">
                <a:solidFill>
                  <a:srgbClr val="222222"/>
                </a:solidFill>
                <a:latin typeface="Arial" panose="020B0604020202020204" pitchFamily="34" charset="0"/>
              </a:rPr>
              <a:t>. </a:t>
            </a:r>
            <a:r>
              <a:rPr lang="ko-KR" altLang="en-US" dirty="0">
                <a:solidFill>
                  <a:srgbClr val="222222"/>
                </a:solidFill>
                <a:latin typeface="Arial" panose="020B0604020202020204" pitchFamily="34" charset="0"/>
              </a:rPr>
              <a:t>로그인 </a:t>
            </a:r>
            <a:r>
              <a:rPr lang="ko-KR" altLang="en-US" dirty="0" err="1">
                <a:solidFill>
                  <a:srgbClr val="222222"/>
                </a:solidFill>
                <a:latin typeface="Arial" panose="020B0604020202020204" pitchFamily="34" charset="0"/>
              </a:rPr>
              <a:t>완료시</a:t>
            </a:r>
            <a:r>
              <a:rPr lang="ko-KR" altLang="en-US" dirty="0">
                <a:solidFill>
                  <a:srgbClr val="222222"/>
                </a:solidFill>
                <a:latin typeface="Arial" panose="020B0604020202020204" pitchFamily="34" charset="0"/>
              </a:rPr>
              <a:t> 수신한 이름으로 </a:t>
            </a:r>
            <a:r>
              <a:rPr lang="en-US" altLang="ko-KR" dirty="0">
                <a:solidFill>
                  <a:srgbClr val="222222"/>
                </a:solidFill>
                <a:latin typeface="Arial" panose="020B0604020202020204" pitchFamily="34" charset="0"/>
              </a:rPr>
              <a:t>“~~</a:t>
            </a:r>
            <a:r>
              <a:rPr lang="ko-KR" altLang="en-US" dirty="0">
                <a:solidFill>
                  <a:srgbClr val="222222"/>
                </a:solidFill>
                <a:latin typeface="Arial" panose="020B0604020202020204" pitchFamily="34" charset="0"/>
              </a:rPr>
              <a:t>님 안녕하세요</a:t>
            </a:r>
            <a:r>
              <a:rPr lang="en-US" altLang="ko-KR" dirty="0">
                <a:solidFill>
                  <a:srgbClr val="222222"/>
                </a:solidFill>
                <a:latin typeface="Arial" panose="020B0604020202020204" pitchFamily="34" charset="0"/>
              </a:rPr>
              <a:t>“ </a:t>
            </a:r>
            <a:r>
              <a:rPr lang="ko-KR" altLang="en-US" dirty="0">
                <a:solidFill>
                  <a:srgbClr val="222222"/>
                </a:solidFill>
                <a:latin typeface="Arial" panose="020B0604020202020204" pitchFamily="34" charset="0"/>
              </a:rPr>
              <a:t>표시</a:t>
            </a:r>
            <a:endParaRPr lang="en-US" altLang="ko-KR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ko-KR" altLang="en-US" dirty="0">
                <a:solidFill>
                  <a:srgbClr val="222222"/>
                </a:solidFill>
                <a:latin typeface="Arial" panose="020B0604020202020204" pitchFamily="34" charset="0"/>
              </a:rPr>
              <a:t>ㄴ</a:t>
            </a:r>
            <a:r>
              <a:rPr lang="en-US" altLang="ko-KR" dirty="0">
                <a:solidFill>
                  <a:srgbClr val="222222"/>
                </a:solidFill>
                <a:latin typeface="Arial" panose="020B0604020202020204" pitchFamily="34" charset="0"/>
              </a:rPr>
              <a:t>.</a:t>
            </a:r>
            <a:r>
              <a:rPr lang="ko-KR" altLang="en-US" dirty="0">
                <a:solidFill>
                  <a:srgbClr val="222222"/>
                </a:solidFill>
                <a:latin typeface="Arial" panose="020B0604020202020204" pitchFamily="34" charset="0"/>
              </a:rPr>
              <a:t>서버가 주기적으로 </a:t>
            </a:r>
            <a:r>
              <a:rPr lang="en-US" altLang="ko-KR" dirty="0">
                <a:solidFill>
                  <a:srgbClr val="222222"/>
                </a:solidFill>
                <a:latin typeface="Arial" panose="020B0604020202020204" pitchFamily="34" charset="0"/>
              </a:rPr>
              <a:t>Firebase</a:t>
            </a:r>
            <a:r>
              <a:rPr lang="ko-KR" altLang="en-US" dirty="0">
                <a:solidFill>
                  <a:srgbClr val="222222"/>
                </a:solidFill>
                <a:latin typeface="Arial" panose="020B0604020202020204" pitchFamily="34" charset="0"/>
              </a:rPr>
              <a:t>에 업로드하는 날씨데이터 화면에 디스플레이</a:t>
            </a:r>
            <a:endParaRPr lang="en-US" altLang="ko-KR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ko-KR" altLang="en-US" dirty="0" err="1">
                <a:solidFill>
                  <a:srgbClr val="222222"/>
                </a:solidFill>
                <a:latin typeface="Arial" panose="020B0604020202020204" pitchFamily="34" charset="0"/>
              </a:rPr>
              <a:t>ㄷ</a:t>
            </a:r>
            <a:r>
              <a:rPr lang="en-US" altLang="ko-KR" dirty="0">
                <a:solidFill>
                  <a:srgbClr val="222222"/>
                </a:solidFill>
                <a:latin typeface="Arial" panose="020B0604020202020204" pitchFamily="34" charset="0"/>
              </a:rPr>
              <a:t>. </a:t>
            </a:r>
            <a:r>
              <a:rPr lang="ko-KR" altLang="en-US" dirty="0" err="1">
                <a:solidFill>
                  <a:srgbClr val="222222"/>
                </a:solidFill>
                <a:latin typeface="Arial" panose="020B0604020202020204" pitchFamily="34" charset="0"/>
              </a:rPr>
              <a:t>스마트홈</a:t>
            </a:r>
            <a:r>
              <a:rPr lang="ko-KR" altLang="en-US" dirty="0">
                <a:solidFill>
                  <a:srgbClr val="222222"/>
                </a:solidFill>
                <a:latin typeface="Arial" panose="020B0604020202020204" pitchFamily="34" charset="0"/>
              </a:rPr>
              <a:t> 보드가 </a:t>
            </a:r>
            <a:r>
              <a:rPr lang="en-US" altLang="ko-KR" dirty="0">
                <a:solidFill>
                  <a:srgbClr val="222222"/>
                </a:solidFill>
                <a:latin typeface="Arial" panose="020B0604020202020204" pitchFamily="34" charset="0"/>
              </a:rPr>
              <a:t>Firebase</a:t>
            </a:r>
            <a:r>
              <a:rPr lang="ko-KR" altLang="en-US" dirty="0">
                <a:solidFill>
                  <a:srgbClr val="222222"/>
                </a:solidFill>
                <a:latin typeface="Arial" panose="020B0604020202020204" pitchFamily="34" charset="0"/>
              </a:rPr>
              <a:t>에 업로드하는 </a:t>
            </a:r>
            <a:r>
              <a:rPr lang="ko-KR" altLang="en-US" dirty="0" err="1">
                <a:solidFill>
                  <a:srgbClr val="222222"/>
                </a:solidFill>
                <a:latin typeface="Arial" panose="020B0604020202020204" pitchFamily="34" charset="0"/>
              </a:rPr>
              <a:t>센싱데이터를</a:t>
            </a:r>
            <a:r>
              <a:rPr lang="ko-KR" altLang="en-US" dirty="0">
                <a:solidFill>
                  <a:srgbClr val="222222"/>
                </a:solidFill>
                <a:latin typeface="Arial" panose="020B0604020202020204" pitchFamily="34" charset="0"/>
              </a:rPr>
              <a:t> 수신하여 디스플레이</a:t>
            </a:r>
            <a:endParaRPr lang="en-US" altLang="ko-KR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ko-KR" altLang="en-US" dirty="0">
                <a:solidFill>
                  <a:srgbClr val="222222"/>
                </a:solidFill>
                <a:latin typeface="Arial" panose="020B0604020202020204" pitchFamily="34" charset="0"/>
              </a:rPr>
              <a:t>ㄹ</a:t>
            </a:r>
            <a:r>
              <a:rPr lang="en-US" altLang="ko-KR" dirty="0">
                <a:solidFill>
                  <a:srgbClr val="222222"/>
                </a:solidFill>
                <a:latin typeface="Arial" panose="020B0604020202020204" pitchFamily="34" charset="0"/>
              </a:rPr>
              <a:t>. </a:t>
            </a:r>
            <a:r>
              <a:rPr lang="ko-KR" altLang="en-US" dirty="0">
                <a:solidFill>
                  <a:srgbClr val="222222"/>
                </a:solidFill>
                <a:latin typeface="Arial" panose="020B0604020202020204" pitchFamily="34" charset="0"/>
              </a:rPr>
              <a:t>가전을 한 번에 쉽게 제어 할 수 있는 모드 제어</a:t>
            </a:r>
            <a:endParaRPr lang="en-US" altLang="ko-KR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ko-KR" altLang="en-US" dirty="0" err="1">
                <a:solidFill>
                  <a:srgbClr val="222222"/>
                </a:solidFill>
                <a:latin typeface="Arial" panose="020B0604020202020204" pitchFamily="34" charset="0"/>
              </a:rPr>
              <a:t>ㅁ</a:t>
            </a:r>
            <a:r>
              <a:rPr lang="en-US" altLang="ko-KR" dirty="0">
                <a:solidFill>
                  <a:srgbClr val="222222"/>
                </a:solidFill>
                <a:latin typeface="Arial" panose="020B0604020202020204" pitchFamily="34" charset="0"/>
              </a:rPr>
              <a:t>. </a:t>
            </a:r>
            <a:r>
              <a:rPr lang="ko-KR" altLang="en-US" dirty="0">
                <a:solidFill>
                  <a:srgbClr val="222222"/>
                </a:solidFill>
                <a:latin typeface="Arial" panose="020B0604020202020204" pitchFamily="34" charset="0"/>
              </a:rPr>
              <a:t>가전을 개별로 각각 제어 할 수 있는 개별 제어</a:t>
            </a:r>
            <a:endParaRPr lang="en-US" altLang="ko-KR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222222"/>
                </a:solidFill>
                <a:latin typeface="Arial" panose="020B0604020202020204" pitchFamily="34" charset="0"/>
              </a:rPr>
              <a:t> - </a:t>
            </a:r>
            <a:r>
              <a:rPr lang="ko-KR" altLang="en-US" dirty="0">
                <a:solidFill>
                  <a:srgbClr val="222222"/>
                </a:solidFill>
                <a:latin typeface="Arial" panose="020B0604020202020204" pitchFamily="34" charset="0"/>
              </a:rPr>
              <a:t>모드나 가전제어를 클릭하면 해당 제어 프로토콜을 </a:t>
            </a:r>
            <a:r>
              <a:rPr lang="en-US" altLang="ko-KR" dirty="0">
                <a:solidFill>
                  <a:srgbClr val="222222"/>
                </a:solidFill>
                <a:latin typeface="Arial" panose="020B0604020202020204" pitchFamily="34" charset="0"/>
              </a:rPr>
              <a:t>MQTT </a:t>
            </a:r>
            <a:r>
              <a:rPr lang="ko-KR" altLang="en-US" dirty="0">
                <a:solidFill>
                  <a:srgbClr val="222222"/>
                </a:solidFill>
                <a:latin typeface="Arial" panose="020B0604020202020204" pitchFamily="34" charset="0"/>
              </a:rPr>
              <a:t>서버로 송신하고</a:t>
            </a:r>
            <a:r>
              <a:rPr lang="en-US" altLang="ko-KR" dirty="0">
                <a:solidFill>
                  <a:srgbClr val="222222"/>
                </a:solidFill>
                <a:latin typeface="Arial" panose="020B0604020202020204" pitchFamily="34" charset="0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222222"/>
                </a:solidFill>
                <a:latin typeface="Arial" panose="020B0604020202020204" pitchFamily="34" charset="0"/>
              </a:rPr>
              <a:t>   </a:t>
            </a:r>
            <a:r>
              <a:rPr lang="ko-KR" altLang="en-US" dirty="0" err="1">
                <a:solidFill>
                  <a:srgbClr val="222222"/>
                </a:solidFill>
                <a:latin typeface="Arial" panose="020B0604020202020204" pitchFamily="34" charset="0"/>
              </a:rPr>
              <a:t>스마트홈</a:t>
            </a:r>
            <a:r>
              <a:rPr lang="ko-KR" altLang="en-US" dirty="0">
                <a:solidFill>
                  <a:srgbClr val="222222"/>
                </a:solidFill>
                <a:latin typeface="Arial" panose="020B0604020202020204" pitchFamily="34" charset="0"/>
              </a:rPr>
              <a:t> 보드가 이를 수신하여 해당하는 동작을 수행한다</a:t>
            </a:r>
            <a:r>
              <a:rPr lang="en-US" altLang="ko-KR" dirty="0">
                <a:solidFill>
                  <a:srgbClr val="222222"/>
                </a:solidFill>
                <a:latin typeface="Arial" panose="020B0604020202020204" pitchFamily="34" charset="0"/>
              </a:rPr>
              <a:t>. (</a:t>
            </a:r>
            <a:r>
              <a:rPr lang="ko-KR" altLang="en-US" dirty="0">
                <a:solidFill>
                  <a:srgbClr val="222222"/>
                </a:solidFill>
                <a:latin typeface="Arial" panose="020B0604020202020204" pitchFamily="34" charset="0"/>
              </a:rPr>
              <a:t>구현 완료</a:t>
            </a:r>
            <a:r>
              <a:rPr lang="en-US" altLang="ko-KR" dirty="0">
                <a:solidFill>
                  <a:srgbClr val="222222"/>
                </a:solidFill>
                <a:latin typeface="Arial" panose="020B0604020202020204" pitchFamily="34" charset="0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222222"/>
                </a:solidFill>
                <a:latin typeface="Arial" panose="020B0604020202020204" pitchFamily="34" charset="0"/>
              </a:rPr>
              <a:t> - </a:t>
            </a:r>
            <a:r>
              <a:rPr lang="ko-KR" altLang="en-US" dirty="0" err="1">
                <a:solidFill>
                  <a:srgbClr val="222222"/>
                </a:solidFill>
                <a:latin typeface="Arial" panose="020B0604020202020204" pitchFamily="34" charset="0"/>
              </a:rPr>
              <a:t>파이어베이스</a:t>
            </a:r>
            <a:r>
              <a:rPr lang="ko-KR" altLang="en-US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ko-KR" altLang="en-US" dirty="0" err="1">
                <a:solidFill>
                  <a:srgbClr val="222222"/>
                </a:solidFill>
                <a:latin typeface="Arial" panose="020B0604020202020204" pitchFamily="34" charset="0"/>
              </a:rPr>
              <a:t>리스너를</a:t>
            </a:r>
            <a:r>
              <a:rPr lang="ko-KR" altLang="en-US" dirty="0">
                <a:solidFill>
                  <a:srgbClr val="222222"/>
                </a:solidFill>
                <a:latin typeface="Arial" panose="020B0604020202020204" pitchFamily="34" charset="0"/>
              </a:rPr>
              <a:t> 통해 </a:t>
            </a:r>
            <a:r>
              <a:rPr lang="ko-KR" altLang="en-US" dirty="0" err="1">
                <a:solidFill>
                  <a:srgbClr val="222222"/>
                </a:solidFill>
                <a:latin typeface="Arial" panose="020B0604020202020204" pitchFamily="34" charset="0"/>
              </a:rPr>
              <a:t>온습도</a:t>
            </a:r>
            <a:r>
              <a:rPr lang="en-US" altLang="ko-KR" dirty="0">
                <a:solidFill>
                  <a:srgbClr val="222222"/>
                </a:solidFill>
                <a:latin typeface="Arial" panose="020B0604020202020204" pitchFamily="34" charset="0"/>
              </a:rPr>
              <a:t>, </a:t>
            </a:r>
            <a:r>
              <a:rPr lang="ko-KR" altLang="en-US" dirty="0">
                <a:solidFill>
                  <a:srgbClr val="222222"/>
                </a:solidFill>
                <a:latin typeface="Arial" panose="020B0604020202020204" pitchFamily="34" charset="0"/>
              </a:rPr>
              <a:t>날씨</a:t>
            </a:r>
            <a:r>
              <a:rPr lang="en-US" altLang="ko-KR" dirty="0">
                <a:solidFill>
                  <a:srgbClr val="222222"/>
                </a:solidFill>
                <a:latin typeface="Arial" panose="020B0604020202020204" pitchFamily="34" charset="0"/>
              </a:rPr>
              <a:t>, </a:t>
            </a:r>
            <a:r>
              <a:rPr lang="ko-KR" altLang="en-US" dirty="0" err="1">
                <a:solidFill>
                  <a:srgbClr val="222222"/>
                </a:solidFill>
                <a:latin typeface="Arial" panose="020B0604020202020204" pitchFamily="34" charset="0"/>
              </a:rPr>
              <a:t>가전상태등이</a:t>
            </a:r>
            <a:r>
              <a:rPr lang="ko-KR" altLang="en-US" dirty="0">
                <a:solidFill>
                  <a:srgbClr val="222222"/>
                </a:solidFill>
                <a:latin typeface="Arial" panose="020B0604020202020204" pitchFamily="34" charset="0"/>
              </a:rPr>
              <a:t> 새로 업로드 되면</a:t>
            </a:r>
            <a:r>
              <a:rPr lang="en-US" altLang="ko-KR" dirty="0">
                <a:solidFill>
                  <a:srgbClr val="222222"/>
                </a:solidFill>
                <a:latin typeface="Arial" panose="020B0604020202020204" pitchFamily="34" charset="0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222222"/>
                </a:solidFill>
                <a:latin typeface="Arial" panose="020B0604020202020204" pitchFamily="34" charset="0"/>
              </a:rPr>
              <a:t>   </a:t>
            </a:r>
            <a:r>
              <a:rPr lang="ko-KR" altLang="en-US" dirty="0">
                <a:solidFill>
                  <a:srgbClr val="222222"/>
                </a:solidFill>
                <a:latin typeface="Arial" panose="020B0604020202020204" pitchFamily="34" charset="0"/>
              </a:rPr>
              <a:t>해당 정보에 맞게 </a:t>
            </a:r>
            <a:r>
              <a:rPr lang="en-US" altLang="ko-KR" dirty="0">
                <a:solidFill>
                  <a:srgbClr val="222222"/>
                </a:solidFill>
                <a:latin typeface="Arial" panose="020B0604020202020204" pitchFamily="34" charset="0"/>
              </a:rPr>
              <a:t>UI / UX</a:t>
            </a:r>
            <a:r>
              <a:rPr lang="ko-KR" altLang="en-US" dirty="0">
                <a:solidFill>
                  <a:srgbClr val="222222"/>
                </a:solidFill>
                <a:latin typeface="Arial" panose="020B0604020202020204" pitchFamily="34" charset="0"/>
              </a:rPr>
              <a:t>를 업로드 한다</a:t>
            </a:r>
            <a:r>
              <a:rPr lang="en-US" altLang="ko-KR" dirty="0">
                <a:solidFill>
                  <a:srgbClr val="222222"/>
                </a:solidFill>
                <a:latin typeface="Arial" panose="020B0604020202020204" pitchFamily="34" charset="0"/>
              </a:rPr>
              <a:t>. (</a:t>
            </a:r>
            <a:r>
              <a:rPr lang="ko-KR" altLang="en-US" dirty="0">
                <a:solidFill>
                  <a:srgbClr val="222222"/>
                </a:solidFill>
                <a:latin typeface="Arial" panose="020B0604020202020204" pitchFamily="34" charset="0"/>
              </a:rPr>
              <a:t>구현 완료</a:t>
            </a:r>
            <a:r>
              <a:rPr lang="en-US" altLang="ko-KR" dirty="0" smtClean="0">
                <a:solidFill>
                  <a:srgbClr val="222222"/>
                </a:solidFill>
                <a:latin typeface="Arial" panose="020B0604020202020204" pitchFamily="34" charset="0"/>
              </a:rPr>
              <a:t>)</a:t>
            </a:r>
            <a:endParaRPr lang="en-US" altLang="ko-KR" dirty="0">
              <a:solidFill>
                <a:srgbClr val="222222"/>
              </a:solidFill>
              <a:latin typeface="Arial" panose="020B0604020202020204" pitchFamily="34" charset="0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472374" y="1487852"/>
            <a:ext cx="2816878" cy="5245754"/>
            <a:chOff x="85956" y="664420"/>
            <a:chExt cx="3132285" cy="5833124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xmlns="" id="{FCE63BE3-6C9B-46F5-A198-97A2A06C47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5183" y="664420"/>
              <a:ext cx="2763058" cy="5833124"/>
            </a:xfrm>
            <a:prstGeom prst="rect">
              <a:avLst/>
            </a:prstGeom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xmlns="" id="{A9519153-27C6-4EF5-99B5-7BF64C6F5A5B}"/>
                </a:ext>
              </a:extLst>
            </p:cNvPr>
            <p:cNvSpPr/>
            <p:nvPr/>
          </p:nvSpPr>
          <p:spPr>
            <a:xfrm>
              <a:off x="455183" y="1117600"/>
              <a:ext cx="1912097" cy="39596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0000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xmlns="" id="{86B11A63-62E2-42EF-9B3F-5CBDB4FB1245}"/>
                </a:ext>
              </a:extLst>
            </p:cNvPr>
            <p:cNvSpPr txBox="1"/>
            <p:nvPr/>
          </p:nvSpPr>
          <p:spPr>
            <a:xfrm>
              <a:off x="135035" y="1070846"/>
              <a:ext cx="37863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b="1" dirty="0" err="1">
                  <a:solidFill>
                    <a:srgbClr val="FF0000"/>
                  </a:solidFill>
                </a:rPr>
                <a:t>ㄱ</a:t>
              </a:r>
              <a:r>
                <a:rPr lang="en-US" altLang="ko-KR" sz="1200" b="1" dirty="0">
                  <a:solidFill>
                    <a:srgbClr val="FF0000"/>
                  </a:solidFill>
                </a:rPr>
                <a:t>.</a:t>
              </a:r>
              <a:endParaRPr lang="ko-KR" altLang="en-US" sz="1200" b="1" dirty="0">
                <a:solidFill>
                  <a:srgbClr val="FF0000"/>
                </a:solidFill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xmlns="" id="{5D341F10-2049-4EF0-82B0-0DB416EBFEC0}"/>
                </a:ext>
              </a:extLst>
            </p:cNvPr>
            <p:cNvSpPr/>
            <p:nvPr/>
          </p:nvSpPr>
          <p:spPr>
            <a:xfrm>
              <a:off x="2367280" y="1117600"/>
              <a:ext cx="816266" cy="92973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0000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xmlns="" id="{CEF93435-5B55-4D73-B017-281133A9DACE}"/>
                </a:ext>
              </a:extLst>
            </p:cNvPr>
            <p:cNvSpPr txBox="1"/>
            <p:nvPr/>
          </p:nvSpPr>
          <p:spPr>
            <a:xfrm>
              <a:off x="2813428" y="876945"/>
              <a:ext cx="37863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b="1" dirty="0" err="1">
                  <a:solidFill>
                    <a:srgbClr val="FF0000"/>
                  </a:solidFill>
                </a:rPr>
                <a:t>ㄴ</a:t>
              </a:r>
              <a:r>
                <a:rPr lang="en-US" altLang="ko-KR" sz="1200" b="1" dirty="0">
                  <a:solidFill>
                    <a:srgbClr val="FF0000"/>
                  </a:solidFill>
                </a:rPr>
                <a:t>.</a:t>
              </a:r>
              <a:endParaRPr lang="ko-KR" altLang="en-US" sz="1200" b="1" dirty="0">
                <a:solidFill>
                  <a:srgbClr val="FF0000"/>
                </a:solidFill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xmlns="" id="{1A0A9227-CC0F-4DB1-B3E8-0B9E22D770FB}"/>
                </a:ext>
              </a:extLst>
            </p:cNvPr>
            <p:cNvSpPr/>
            <p:nvPr/>
          </p:nvSpPr>
          <p:spPr>
            <a:xfrm>
              <a:off x="455182" y="1518388"/>
              <a:ext cx="1912097" cy="52894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0000"/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xmlns="" id="{376623BA-E205-4320-8CFF-9299365B6D69}"/>
                </a:ext>
              </a:extLst>
            </p:cNvPr>
            <p:cNvSpPr txBox="1"/>
            <p:nvPr/>
          </p:nvSpPr>
          <p:spPr>
            <a:xfrm>
              <a:off x="135034" y="1519337"/>
              <a:ext cx="37863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b="1" dirty="0" err="1">
                  <a:solidFill>
                    <a:srgbClr val="FF0000"/>
                  </a:solidFill>
                </a:rPr>
                <a:t>ㄷ</a:t>
              </a:r>
              <a:r>
                <a:rPr lang="en-US" altLang="ko-KR" sz="1200" b="1" dirty="0">
                  <a:solidFill>
                    <a:srgbClr val="FF0000"/>
                  </a:solidFill>
                </a:rPr>
                <a:t>.</a:t>
              </a:r>
              <a:endParaRPr lang="ko-KR" altLang="en-US" sz="1200" b="1" dirty="0">
                <a:solidFill>
                  <a:srgbClr val="FF0000"/>
                </a:solidFill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xmlns="" id="{026D0B0A-3766-47DA-998C-6771BFA6D81D}"/>
                </a:ext>
              </a:extLst>
            </p:cNvPr>
            <p:cNvSpPr/>
            <p:nvPr/>
          </p:nvSpPr>
          <p:spPr>
            <a:xfrm>
              <a:off x="460987" y="2141097"/>
              <a:ext cx="2757254" cy="183568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0000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xmlns="" id="{7D73B1B6-5F23-4820-8BF3-55DAE036F45D}"/>
                </a:ext>
              </a:extLst>
            </p:cNvPr>
            <p:cNvSpPr txBox="1"/>
            <p:nvPr/>
          </p:nvSpPr>
          <p:spPr>
            <a:xfrm>
              <a:off x="140839" y="2142046"/>
              <a:ext cx="54598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 err="1">
                  <a:solidFill>
                    <a:srgbClr val="FF0000"/>
                  </a:solidFill>
                </a:rPr>
                <a:t>ㄹ</a:t>
              </a:r>
              <a:r>
                <a:rPr lang="en-US" altLang="ko-KR" sz="1200" b="1" dirty="0">
                  <a:solidFill>
                    <a:srgbClr val="FF0000"/>
                  </a:solidFill>
                </a:rPr>
                <a:t>.</a:t>
              </a:r>
              <a:endParaRPr lang="ko-KR" altLang="en-US" sz="1200" b="1" dirty="0">
                <a:solidFill>
                  <a:srgbClr val="FF0000"/>
                </a:solidFill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xmlns="" id="{7E7E842B-4D82-4603-B113-69BB7E6D9F18}"/>
                </a:ext>
              </a:extLst>
            </p:cNvPr>
            <p:cNvSpPr/>
            <p:nvPr/>
          </p:nvSpPr>
          <p:spPr>
            <a:xfrm>
              <a:off x="406104" y="4143825"/>
              <a:ext cx="2757254" cy="170488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0000"/>
                </a:solidFill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xmlns="" id="{75312275-6BCA-4984-9550-57F5C6F3DEF6}"/>
                </a:ext>
              </a:extLst>
            </p:cNvPr>
            <p:cNvSpPr txBox="1"/>
            <p:nvPr/>
          </p:nvSpPr>
          <p:spPr>
            <a:xfrm>
              <a:off x="85956" y="4144774"/>
              <a:ext cx="54598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 err="1">
                  <a:solidFill>
                    <a:srgbClr val="FF0000"/>
                  </a:solidFill>
                </a:rPr>
                <a:t>ㅁ</a:t>
              </a:r>
              <a:r>
                <a:rPr lang="en-US" altLang="ko-KR" sz="1200" b="1" dirty="0">
                  <a:solidFill>
                    <a:srgbClr val="FF0000"/>
                  </a:solidFill>
                </a:rPr>
                <a:t>.</a:t>
              </a:r>
              <a:endParaRPr lang="ko-KR" altLang="en-US" sz="1200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121173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8C292F08-3541-4BCF-9286-0A977782C484}"/>
              </a:ext>
            </a:extLst>
          </p:cNvPr>
          <p:cNvSpPr txBox="1"/>
          <p:nvPr/>
        </p:nvSpPr>
        <p:spPr>
          <a:xfrm>
            <a:off x="75501" y="503768"/>
            <a:ext cx="787472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/>
              <a:t>2. Android App – </a:t>
            </a:r>
            <a:r>
              <a:rPr lang="ko-KR" altLang="en-US" sz="4400" b="1" dirty="0"/>
              <a:t>구현 예정 </a:t>
            </a:r>
            <a:r>
              <a:rPr lang="en-US" altLang="ko-KR" sz="4400" b="1" dirty="0"/>
              <a:t> </a:t>
            </a:r>
            <a:endParaRPr lang="ko-KR" altLang="en-US" sz="4400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787B3B69-6F04-4B2E-AC3D-E27F78EA6742}"/>
              </a:ext>
            </a:extLst>
          </p:cNvPr>
          <p:cNvSpPr txBox="1"/>
          <p:nvPr/>
        </p:nvSpPr>
        <p:spPr>
          <a:xfrm>
            <a:off x="-255058" y="1047224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R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493627F2-DF9B-4D4B-B92F-B3293A14AA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581" y="1545077"/>
            <a:ext cx="3683664" cy="3839678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E671984C-D633-475A-B668-E40E7BB9217F}"/>
              </a:ext>
            </a:extLst>
          </p:cNvPr>
          <p:cNvSpPr txBox="1"/>
          <p:nvPr/>
        </p:nvSpPr>
        <p:spPr>
          <a:xfrm>
            <a:off x="4012861" y="1545077"/>
            <a:ext cx="8427613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rgbClr val="222222"/>
                </a:solidFill>
                <a:latin typeface="Arial" panose="020B0604020202020204" pitchFamily="34" charset="0"/>
              </a:rPr>
              <a:t>4. </a:t>
            </a:r>
            <a:r>
              <a:rPr lang="ko-KR" altLang="en-US" b="1" dirty="0">
                <a:solidFill>
                  <a:srgbClr val="222222"/>
                </a:solidFill>
                <a:latin typeface="Arial" panose="020B0604020202020204" pitchFamily="34" charset="0"/>
              </a:rPr>
              <a:t>가전 개별 제어 </a:t>
            </a:r>
            <a:r>
              <a:rPr lang="ko-KR" altLang="en-US" b="1" dirty="0" smtClean="0">
                <a:solidFill>
                  <a:srgbClr val="222222"/>
                </a:solidFill>
                <a:latin typeface="Arial" panose="020B0604020202020204" pitchFamily="34" charset="0"/>
              </a:rPr>
              <a:t>설정</a:t>
            </a:r>
            <a:endParaRPr lang="en-US" altLang="ko-KR" b="1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solidFill>
                  <a:srgbClr val="222222"/>
                </a:solidFill>
                <a:latin typeface="Arial" panose="020B0604020202020204" pitchFamily="34" charset="0"/>
              </a:rPr>
              <a:t>에어컨</a:t>
            </a:r>
            <a:r>
              <a:rPr lang="en-US" altLang="ko-KR" dirty="0">
                <a:solidFill>
                  <a:srgbClr val="222222"/>
                </a:solidFill>
                <a:latin typeface="Arial" panose="020B0604020202020204" pitchFamily="34" charset="0"/>
              </a:rPr>
              <a:t>, </a:t>
            </a:r>
            <a:r>
              <a:rPr lang="ko-KR" altLang="en-US" dirty="0">
                <a:solidFill>
                  <a:srgbClr val="222222"/>
                </a:solidFill>
                <a:latin typeface="Arial" panose="020B0604020202020204" pitchFamily="34" charset="0"/>
              </a:rPr>
              <a:t>조명등 밝기</a:t>
            </a:r>
            <a:r>
              <a:rPr lang="en-US" altLang="ko-KR" dirty="0">
                <a:solidFill>
                  <a:srgbClr val="222222"/>
                </a:solidFill>
                <a:latin typeface="Arial" panose="020B0604020202020204" pitchFamily="34" charset="0"/>
              </a:rPr>
              <a:t>, </a:t>
            </a:r>
            <a:r>
              <a:rPr lang="ko-KR" altLang="en-US" dirty="0">
                <a:solidFill>
                  <a:srgbClr val="222222"/>
                </a:solidFill>
                <a:latin typeface="Arial" panose="020B0604020202020204" pitchFamily="34" charset="0"/>
              </a:rPr>
              <a:t>색상</a:t>
            </a:r>
            <a:r>
              <a:rPr lang="en-US" altLang="ko-KR" dirty="0">
                <a:solidFill>
                  <a:srgbClr val="222222"/>
                </a:solidFill>
                <a:latin typeface="Arial" panose="020B0604020202020204" pitchFamily="34" charset="0"/>
              </a:rPr>
              <a:t>, </a:t>
            </a:r>
            <a:r>
              <a:rPr lang="ko-KR" altLang="en-US" dirty="0">
                <a:solidFill>
                  <a:srgbClr val="222222"/>
                </a:solidFill>
                <a:latin typeface="Arial" panose="020B0604020202020204" pitchFamily="34" charset="0"/>
              </a:rPr>
              <a:t>모드 등 자세하게 제어가 가능하도록</a:t>
            </a:r>
            <a:r>
              <a:rPr lang="en-US" altLang="ko-KR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222222"/>
                </a:solidFill>
                <a:latin typeface="Arial" panose="020B0604020202020204" pitchFamily="34" charset="0"/>
              </a:rPr>
              <a:t>    </a:t>
            </a:r>
            <a:r>
              <a:rPr lang="ko-KR" altLang="en-US" dirty="0">
                <a:solidFill>
                  <a:srgbClr val="222222"/>
                </a:solidFill>
                <a:latin typeface="Arial" panose="020B0604020202020204" pitchFamily="34" charset="0"/>
              </a:rPr>
              <a:t>세부 제어 메뉴 추가 예정</a:t>
            </a:r>
            <a:r>
              <a:rPr lang="ko-KR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249260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8C292F08-3541-4BCF-9286-0A977782C484}"/>
              </a:ext>
            </a:extLst>
          </p:cNvPr>
          <p:cNvSpPr txBox="1"/>
          <p:nvPr/>
        </p:nvSpPr>
        <p:spPr>
          <a:xfrm>
            <a:off x="75501" y="544842"/>
            <a:ext cx="787472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/>
              <a:t>2. Android App – </a:t>
            </a:r>
            <a:r>
              <a:rPr lang="ko-KR" altLang="en-US" sz="4400" b="1" dirty="0"/>
              <a:t>구현 예정 </a:t>
            </a:r>
            <a:r>
              <a:rPr lang="en-US" altLang="ko-KR" sz="4400" b="1" dirty="0"/>
              <a:t> </a:t>
            </a:r>
            <a:endParaRPr lang="ko-KR" altLang="en-US" sz="4400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787B3B69-6F04-4B2E-AC3D-E27F78EA6742}"/>
              </a:ext>
            </a:extLst>
          </p:cNvPr>
          <p:cNvSpPr txBox="1"/>
          <p:nvPr/>
        </p:nvSpPr>
        <p:spPr>
          <a:xfrm>
            <a:off x="-255058" y="1047224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R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B92AAF8A-2D94-4338-939C-F858A004A7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245" y="1509913"/>
            <a:ext cx="2547794" cy="515349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59DF9CE8-0D1B-4E73-A35C-A1A48EEDA3CC}"/>
              </a:ext>
            </a:extLst>
          </p:cNvPr>
          <p:cNvSpPr txBox="1"/>
          <p:nvPr/>
        </p:nvSpPr>
        <p:spPr>
          <a:xfrm>
            <a:off x="3774022" y="1526868"/>
            <a:ext cx="8784689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rgbClr val="222222"/>
                </a:solidFill>
                <a:latin typeface="Arial" panose="020B0604020202020204" pitchFamily="34" charset="0"/>
              </a:rPr>
              <a:t>5. </a:t>
            </a:r>
            <a:r>
              <a:rPr lang="ko-KR" altLang="en-US" b="1" dirty="0">
                <a:solidFill>
                  <a:srgbClr val="222222"/>
                </a:solidFill>
                <a:latin typeface="Arial" panose="020B0604020202020204" pitchFamily="34" charset="0"/>
              </a:rPr>
              <a:t>스케줄 및 모드 </a:t>
            </a:r>
            <a:r>
              <a:rPr lang="ko-KR" altLang="en-US" b="1" dirty="0" smtClean="0">
                <a:solidFill>
                  <a:srgbClr val="222222"/>
                </a:solidFill>
                <a:latin typeface="Arial" panose="020B0604020202020204" pitchFamily="34" charset="0"/>
              </a:rPr>
              <a:t>설정</a:t>
            </a:r>
            <a:endParaRPr lang="en-US" altLang="ko-KR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222222"/>
                </a:solidFill>
                <a:latin typeface="Arial" panose="020B0604020202020204" pitchFamily="34" charset="0"/>
              </a:rPr>
              <a:t> - </a:t>
            </a:r>
            <a:r>
              <a:rPr lang="ko-KR" altLang="en-US" dirty="0">
                <a:solidFill>
                  <a:srgbClr val="222222"/>
                </a:solidFill>
                <a:latin typeface="Arial" panose="020B0604020202020204" pitchFamily="34" charset="0"/>
              </a:rPr>
              <a:t>스케줄 기능은 알람처럼 원하는 시간에 실행할 모드</a:t>
            </a:r>
            <a:r>
              <a:rPr lang="en-US" altLang="ko-KR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ko-KR" altLang="en-US" dirty="0">
                <a:solidFill>
                  <a:srgbClr val="222222"/>
                </a:solidFill>
                <a:latin typeface="Arial" panose="020B0604020202020204" pitchFamily="34" charset="0"/>
              </a:rPr>
              <a:t>혹은 가전제어를 수행할 수 있도록 구현 예정</a:t>
            </a:r>
            <a:endParaRPr lang="en-US" altLang="ko-KR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222222"/>
                </a:solidFill>
                <a:latin typeface="Arial" panose="020B0604020202020204" pitchFamily="34" charset="0"/>
              </a:rPr>
              <a:t> - </a:t>
            </a:r>
            <a:r>
              <a:rPr lang="ko-KR" altLang="en-US" dirty="0">
                <a:solidFill>
                  <a:srgbClr val="222222"/>
                </a:solidFill>
                <a:latin typeface="Arial" panose="020B0604020202020204" pitchFamily="34" charset="0"/>
              </a:rPr>
              <a:t>스케줄 반복 여부를 체크하여 단발성인지 반복성인지 체크가 가능함</a:t>
            </a:r>
            <a:r>
              <a:rPr lang="en-US" altLang="ko-KR" dirty="0">
                <a:solidFill>
                  <a:srgbClr val="222222"/>
                </a:solidFill>
                <a:latin typeface="Arial" panose="020B0604020202020204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222222"/>
                </a:solidFill>
                <a:latin typeface="Arial" panose="020B0604020202020204" pitchFamily="34" charset="0"/>
              </a:rPr>
              <a:t> - </a:t>
            </a:r>
            <a:r>
              <a:rPr lang="ko-KR" altLang="en-US" dirty="0">
                <a:solidFill>
                  <a:srgbClr val="222222"/>
                </a:solidFill>
                <a:latin typeface="Arial" panose="020B0604020202020204" pitchFamily="34" charset="0"/>
              </a:rPr>
              <a:t>모드 설정에서 해당 모드에서 가전을 어떤 것을 제어할지 설정 가능</a:t>
            </a:r>
            <a:endParaRPr lang="en-US" altLang="ko-KR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507268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8C292F08-3541-4BCF-9286-0A977782C484}"/>
              </a:ext>
            </a:extLst>
          </p:cNvPr>
          <p:cNvSpPr txBox="1"/>
          <p:nvPr/>
        </p:nvSpPr>
        <p:spPr>
          <a:xfrm>
            <a:off x="75501" y="539954"/>
            <a:ext cx="787472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/>
              <a:t>2. Android App – </a:t>
            </a:r>
            <a:r>
              <a:rPr lang="ko-KR" altLang="en-US" sz="4400" b="1" dirty="0"/>
              <a:t>구현 예정 </a:t>
            </a:r>
            <a:r>
              <a:rPr lang="en-US" altLang="ko-KR" sz="4400" b="1" dirty="0"/>
              <a:t> </a:t>
            </a:r>
            <a:endParaRPr lang="ko-KR" altLang="en-US" sz="4400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E5BEB2C3-764C-4764-8999-7C3A442B19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050" y="1493314"/>
            <a:ext cx="2562225" cy="52269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676CA915-A0EB-42BC-A129-2C5B5AB6E927}"/>
              </a:ext>
            </a:extLst>
          </p:cNvPr>
          <p:cNvSpPr txBox="1"/>
          <p:nvPr/>
        </p:nvSpPr>
        <p:spPr>
          <a:xfrm>
            <a:off x="3816886" y="1540420"/>
            <a:ext cx="8427613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rgbClr val="222222"/>
                </a:solidFill>
                <a:latin typeface="Arial" panose="020B0604020202020204" pitchFamily="34" charset="0"/>
              </a:rPr>
              <a:t>6. </a:t>
            </a:r>
            <a:r>
              <a:rPr lang="ko-KR" altLang="en-US" b="1" dirty="0">
                <a:solidFill>
                  <a:srgbClr val="222222"/>
                </a:solidFill>
                <a:latin typeface="Arial" panose="020B0604020202020204" pitchFamily="34" charset="0"/>
              </a:rPr>
              <a:t>실행 완료 알림</a:t>
            </a:r>
            <a:endParaRPr lang="en-US" altLang="ko-KR" b="1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222222"/>
                </a:solidFill>
                <a:latin typeface="Arial" panose="020B0604020202020204" pitchFamily="34" charset="0"/>
              </a:rPr>
              <a:t> - </a:t>
            </a:r>
            <a:r>
              <a:rPr lang="ko-KR" altLang="en-US" dirty="0" err="1">
                <a:solidFill>
                  <a:srgbClr val="222222"/>
                </a:solidFill>
                <a:latin typeface="Arial" panose="020B0604020202020204" pitchFamily="34" charset="0"/>
              </a:rPr>
              <a:t>스마트홈</a:t>
            </a:r>
            <a:r>
              <a:rPr lang="ko-KR" altLang="en-US" dirty="0">
                <a:solidFill>
                  <a:srgbClr val="222222"/>
                </a:solidFill>
                <a:latin typeface="Arial" panose="020B0604020202020204" pitchFamily="34" charset="0"/>
              </a:rPr>
              <a:t> 보드에서 명령을 정상적으로 수신하여 동작을 수행하면 알림을</a:t>
            </a:r>
            <a:endParaRPr lang="en-US" altLang="ko-KR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222222"/>
                </a:solidFill>
                <a:latin typeface="Arial" panose="020B0604020202020204" pitchFamily="34" charset="0"/>
              </a:rPr>
              <a:t> MQTT</a:t>
            </a:r>
            <a:r>
              <a:rPr lang="ko-KR" altLang="en-US" dirty="0">
                <a:solidFill>
                  <a:srgbClr val="222222"/>
                </a:solidFill>
                <a:latin typeface="Arial" panose="020B0604020202020204" pitchFamily="34" charset="0"/>
              </a:rPr>
              <a:t>로 송신한다</a:t>
            </a:r>
            <a:r>
              <a:rPr lang="en-US" altLang="ko-KR" dirty="0">
                <a:solidFill>
                  <a:srgbClr val="222222"/>
                </a:solidFill>
                <a:latin typeface="Arial" panose="020B0604020202020204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222222"/>
                </a:solidFill>
                <a:latin typeface="Arial" panose="020B0604020202020204" pitchFamily="34" charset="0"/>
              </a:rPr>
              <a:t> - </a:t>
            </a:r>
            <a:r>
              <a:rPr lang="ko-KR" altLang="en-US" dirty="0">
                <a:solidFill>
                  <a:srgbClr val="222222"/>
                </a:solidFill>
                <a:latin typeface="Arial" panose="020B0604020202020204" pitchFamily="34" charset="0"/>
              </a:rPr>
              <a:t>안드로이드 앱은 해당 데이터를 수신하여 </a:t>
            </a:r>
            <a:r>
              <a:rPr lang="ko-KR" altLang="en-US" dirty="0" err="1">
                <a:solidFill>
                  <a:srgbClr val="222222"/>
                </a:solidFill>
                <a:latin typeface="Arial" panose="020B0604020202020204" pitchFamily="34" charset="0"/>
              </a:rPr>
              <a:t>알림창에서</a:t>
            </a:r>
            <a:r>
              <a:rPr lang="ko-KR" altLang="en-US" dirty="0">
                <a:solidFill>
                  <a:srgbClr val="222222"/>
                </a:solidFill>
                <a:latin typeface="Arial" panose="020B0604020202020204" pitchFamily="34" charset="0"/>
              </a:rPr>
              <a:t> 보여준다</a:t>
            </a:r>
            <a:r>
              <a:rPr lang="en-US" altLang="ko-KR" dirty="0">
                <a:solidFill>
                  <a:srgbClr val="222222"/>
                </a:solidFill>
                <a:latin typeface="Arial" panose="020B0604020202020204" pitchFamily="34" charset="0"/>
              </a:rPr>
              <a:t>.</a:t>
            </a:r>
            <a:r>
              <a:rPr lang="ko-KR" altLang="en-US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3613866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8C292F08-3541-4BCF-9286-0A977782C484}"/>
              </a:ext>
            </a:extLst>
          </p:cNvPr>
          <p:cNvSpPr txBox="1"/>
          <p:nvPr/>
        </p:nvSpPr>
        <p:spPr>
          <a:xfrm>
            <a:off x="75501" y="532343"/>
            <a:ext cx="671414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/>
              <a:t>2. Android App – </a:t>
            </a:r>
            <a:r>
              <a:rPr lang="ko-KR" altLang="en-US" sz="4400" b="1" dirty="0"/>
              <a:t>진행률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DF2092D0-47AA-4540-B35F-B0256372ED2B}"/>
              </a:ext>
            </a:extLst>
          </p:cNvPr>
          <p:cNvSpPr txBox="1"/>
          <p:nvPr/>
        </p:nvSpPr>
        <p:spPr>
          <a:xfrm>
            <a:off x="193516" y="1397845"/>
            <a:ext cx="6448824" cy="52066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70000"/>
              </a:lnSpc>
            </a:pPr>
            <a:r>
              <a:rPr lang="ko-KR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☒ 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Firebase Authentication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기능을 활용한 로그인 기능 구현</a:t>
            </a:r>
            <a:endParaRPr lang="en-US" altLang="ko-KR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70000"/>
              </a:lnSpc>
            </a:pPr>
            <a:r>
              <a:rPr lang="ko-KR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☒ 회원가입 기능 구현</a:t>
            </a:r>
            <a:endParaRPr lang="en-US" altLang="ko-KR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70000"/>
              </a:lnSpc>
            </a:pPr>
            <a:r>
              <a:rPr lang="ko-KR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☒ 로그인 후 서버와 통신하여 사용자의 이름 수신하기</a:t>
            </a:r>
            <a:endParaRPr lang="en-US" altLang="ko-KR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70000"/>
              </a:lnSpc>
            </a:pPr>
            <a:r>
              <a:rPr lang="ko-KR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☒ 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Firebase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의 데이터 수신하기 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(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날씨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가전상태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온습도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)</a:t>
            </a:r>
          </a:p>
          <a:p>
            <a:pPr>
              <a:lnSpc>
                <a:spcPct val="170000"/>
              </a:lnSpc>
            </a:pPr>
            <a:r>
              <a:rPr lang="ko-KR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☒ 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Firebase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ko-KR" altLang="en-US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리스너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구현</a:t>
            </a:r>
            <a:endParaRPr lang="en-US" altLang="ko-KR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70000"/>
              </a:lnSpc>
            </a:pPr>
            <a:r>
              <a:rPr lang="ko-KR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☒ 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MQTT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ko-KR" dirty="0">
                <a:solidFill>
                  <a:srgbClr val="222222"/>
                </a:solidFill>
                <a:latin typeface="Arial" panose="020B0604020202020204" pitchFamily="34" charset="0"/>
              </a:rPr>
              <a:t>Publish</a:t>
            </a:r>
            <a:r>
              <a:rPr lang="ko-KR" altLang="en-US" dirty="0">
                <a:solidFill>
                  <a:srgbClr val="222222"/>
                </a:solidFill>
                <a:latin typeface="Arial" panose="020B0604020202020204" pitchFamily="34" charset="0"/>
              </a:rPr>
              <a:t>로 </a:t>
            </a:r>
            <a:r>
              <a:rPr lang="ko-KR" altLang="en-US" dirty="0" err="1">
                <a:solidFill>
                  <a:srgbClr val="222222"/>
                </a:solidFill>
                <a:latin typeface="Arial" panose="020B0604020202020204" pitchFamily="34" charset="0"/>
              </a:rPr>
              <a:t>스마트홈</a:t>
            </a:r>
            <a:r>
              <a:rPr lang="ko-KR" altLang="en-US" dirty="0">
                <a:solidFill>
                  <a:srgbClr val="222222"/>
                </a:solidFill>
                <a:latin typeface="Arial" panose="020B0604020202020204" pitchFamily="34" charset="0"/>
              </a:rPr>
              <a:t> 가전 제어 구현</a:t>
            </a:r>
            <a:endParaRPr lang="en-US" altLang="ko-KR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70000"/>
              </a:lnSpc>
            </a:pPr>
            <a:r>
              <a:rPr lang="ko-KR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☐ 자세한 개별제어 메뉴</a:t>
            </a:r>
            <a:endParaRPr lang="en-US" altLang="ko-KR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70000"/>
              </a:lnSpc>
            </a:pPr>
            <a:r>
              <a:rPr lang="ko-KR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☐ 모드 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/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스케줄 메뉴 </a:t>
            </a:r>
            <a:endParaRPr lang="en-US" altLang="ko-KR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lnSpc>
                <a:spcPct val="170000"/>
              </a:lnSpc>
            </a:pPr>
            <a:r>
              <a:rPr lang="ko-KR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☐ 동작 완료 명령 수신 및 디스플레이</a:t>
            </a:r>
            <a:endParaRPr lang="en-US" altLang="ko-KR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70000"/>
              </a:lnSpc>
            </a:pPr>
            <a:endParaRPr lang="en-US" altLang="ko-KR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lnSpc>
                <a:spcPct val="170000"/>
              </a:lnSpc>
            </a:pPr>
            <a:r>
              <a:rPr lang="ko-KR" altLang="en-US" b="1" dirty="0">
                <a:solidFill>
                  <a:srgbClr val="222222"/>
                </a:solidFill>
                <a:latin typeface="Arial" panose="020B0604020202020204" pitchFamily="34" charset="0"/>
              </a:rPr>
              <a:t>진행률 </a:t>
            </a:r>
            <a:r>
              <a:rPr lang="en-US" altLang="ko-KR" b="1" dirty="0">
                <a:solidFill>
                  <a:srgbClr val="222222"/>
                </a:solidFill>
                <a:latin typeface="Arial" panose="020B0604020202020204" pitchFamily="34" charset="0"/>
              </a:rPr>
              <a:t>: 70% </a:t>
            </a:r>
            <a:r>
              <a:rPr lang="ko-KR" altLang="en-US" b="1" dirty="0" smtClean="0">
                <a:solidFill>
                  <a:srgbClr val="222222"/>
                </a:solidFill>
                <a:latin typeface="Arial" panose="020B0604020202020204" pitchFamily="34" charset="0"/>
              </a:rPr>
              <a:t>완료</a:t>
            </a:r>
            <a:endParaRPr lang="en-US" altLang="ko-KR" b="1" dirty="0">
              <a:solidFill>
                <a:srgbClr val="222222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897961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8C292F08-3541-4BCF-9286-0A977782C484}"/>
              </a:ext>
            </a:extLst>
          </p:cNvPr>
          <p:cNvSpPr txBox="1"/>
          <p:nvPr/>
        </p:nvSpPr>
        <p:spPr>
          <a:xfrm>
            <a:off x="75501" y="520904"/>
            <a:ext cx="331372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/>
              <a:t>3. </a:t>
            </a:r>
            <a:r>
              <a:rPr lang="ko-KR" altLang="en-US" sz="4400" b="1" dirty="0"/>
              <a:t>음성인식</a:t>
            </a:r>
            <a:r>
              <a:rPr lang="en-US" altLang="ko-KR" sz="4400" b="1" dirty="0"/>
              <a:t> </a:t>
            </a:r>
            <a:endParaRPr lang="ko-KR" altLang="en-US" sz="4400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787B3B69-6F04-4B2E-AC3D-E27F78EA6742}"/>
              </a:ext>
            </a:extLst>
          </p:cNvPr>
          <p:cNvSpPr txBox="1"/>
          <p:nvPr/>
        </p:nvSpPr>
        <p:spPr>
          <a:xfrm>
            <a:off x="-255058" y="1047224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R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3A5952DC-CF91-443F-9EF9-0C88A8E26884}"/>
              </a:ext>
            </a:extLst>
          </p:cNvPr>
          <p:cNvSpPr txBox="1"/>
          <p:nvPr/>
        </p:nvSpPr>
        <p:spPr>
          <a:xfrm>
            <a:off x="193516" y="1459758"/>
            <a:ext cx="7837676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- </a:t>
            </a:r>
            <a:r>
              <a:rPr lang="en-US" altLang="ko-KR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ThinQ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API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를 이용하여 구현 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– Stream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형태로 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mp3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가 재생되지 않아 실패</a:t>
            </a:r>
            <a:endParaRPr lang="en-US" altLang="ko-KR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250000"/>
              </a:lnSpc>
            </a:pPr>
            <a:r>
              <a:rPr lang="en-US" altLang="ko-KR" dirty="0">
                <a:solidFill>
                  <a:srgbClr val="222222"/>
                </a:solidFill>
                <a:latin typeface="Arial" panose="020B0604020202020204" pitchFamily="34" charset="0"/>
              </a:rPr>
              <a:t> - Google Assistant</a:t>
            </a:r>
            <a:r>
              <a:rPr lang="ko-KR" altLang="en-US" dirty="0">
                <a:solidFill>
                  <a:srgbClr val="222222"/>
                </a:solidFill>
                <a:latin typeface="Arial" panose="020B0604020202020204" pitchFamily="34" charset="0"/>
              </a:rPr>
              <a:t>를 사용하여 구현완료 </a:t>
            </a:r>
            <a:r>
              <a:rPr lang="en-US" altLang="ko-KR" dirty="0">
                <a:solidFill>
                  <a:srgbClr val="222222"/>
                </a:solidFill>
                <a:latin typeface="Arial" panose="020B0604020202020204" pitchFamily="34" charset="0"/>
              </a:rPr>
              <a:t>– </a:t>
            </a:r>
            <a:r>
              <a:rPr lang="ko-KR" altLang="en-US" dirty="0">
                <a:solidFill>
                  <a:srgbClr val="222222"/>
                </a:solidFill>
                <a:latin typeface="Arial" panose="020B0604020202020204" pitchFamily="34" charset="0"/>
              </a:rPr>
              <a:t>간단한 문답 가능</a:t>
            </a:r>
            <a:endParaRPr lang="en-US" altLang="ko-KR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lnSpc>
                <a:spcPct val="250000"/>
              </a:lnSpc>
            </a:pPr>
            <a:r>
              <a:rPr lang="en-US" altLang="ko-K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-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현재 키워드를 이용하여 가전제어 구현 중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..</a:t>
            </a:r>
          </a:p>
          <a:p>
            <a:pPr>
              <a:lnSpc>
                <a:spcPct val="250000"/>
              </a:lnSpc>
            </a:pPr>
            <a:r>
              <a:rPr lang="en-US" altLang="ko-KR" dirty="0">
                <a:solidFill>
                  <a:srgbClr val="222222"/>
                </a:solidFill>
                <a:latin typeface="Arial" panose="020B0604020202020204" pitchFamily="34" charset="0"/>
              </a:rPr>
              <a:t> - </a:t>
            </a:r>
            <a:r>
              <a:rPr lang="ko-KR" altLang="en-US" dirty="0">
                <a:solidFill>
                  <a:srgbClr val="222222"/>
                </a:solidFill>
                <a:latin typeface="Arial" panose="020B0604020202020204" pitchFamily="34" charset="0"/>
              </a:rPr>
              <a:t>개별 가전 제어 </a:t>
            </a:r>
            <a:r>
              <a:rPr lang="en-US" altLang="ko-KR" dirty="0">
                <a:solidFill>
                  <a:srgbClr val="222222"/>
                </a:solidFill>
                <a:latin typeface="Arial" panose="020B0604020202020204" pitchFamily="34" charset="0"/>
              </a:rPr>
              <a:t>-&gt; </a:t>
            </a:r>
            <a:r>
              <a:rPr lang="ko-KR" altLang="en-US" dirty="0">
                <a:solidFill>
                  <a:srgbClr val="222222"/>
                </a:solidFill>
                <a:latin typeface="Arial" panose="020B0604020202020204" pitchFamily="34" charset="0"/>
              </a:rPr>
              <a:t>모드 제어 </a:t>
            </a:r>
            <a:r>
              <a:rPr lang="en-US" altLang="ko-KR" dirty="0">
                <a:solidFill>
                  <a:srgbClr val="222222"/>
                </a:solidFill>
                <a:latin typeface="Arial" panose="020B0604020202020204" pitchFamily="34" charset="0"/>
              </a:rPr>
              <a:t>-&gt; </a:t>
            </a:r>
            <a:r>
              <a:rPr lang="ko-KR" altLang="en-US" dirty="0">
                <a:solidFill>
                  <a:srgbClr val="222222"/>
                </a:solidFill>
                <a:latin typeface="Arial" panose="020B0604020202020204" pitchFamily="34" charset="0"/>
              </a:rPr>
              <a:t>스케줄 제어로 구현 예정</a:t>
            </a:r>
            <a:endParaRPr lang="en-US" altLang="ko-KR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rgbClr val="222222"/>
                </a:solidFill>
                <a:latin typeface="Arial" panose="020B0604020202020204" pitchFamily="34" charset="0"/>
              </a:rPr>
              <a:t>진행률 </a:t>
            </a:r>
            <a:r>
              <a:rPr lang="en-US" altLang="ko-KR" b="1" dirty="0">
                <a:solidFill>
                  <a:srgbClr val="222222"/>
                </a:solidFill>
                <a:latin typeface="Arial" panose="020B0604020202020204" pitchFamily="34" charset="0"/>
              </a:rPr>
              <a:t>: 30% </a:t>
            </a:r>
            <a:r>
              <a:rPr lang="ko-KR" altLang="en-US" b="1" dirty="0" smtClean="0">
                <a:solidFill>
                  <a:srgbClr val="222222"/>
                </a:solidFill>
                <a:latin typeface="Arial" panose="020B0604020202020204" pitchFamily="34" charset="0"/>
              </a:rPr>
              <a:t>완료</a:t>
            </a:r>
            <a:endParaRPr lang="en-US" altLang="ko-KR" b="1" dirty="0">
              <a:solidFill>
                <a:srgbClr val="222222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9000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Box 61">
            <a:extLst>
              <a:ext uri="{FF2B5EF4-FFF2-40B4-BE49-F238E27FC236}">
                <a16:creationId xmlns:a16="http://schemas.microsoft.com/office/drawing/2014/main" xmlns="" id="{4CBB6DB6-8CCF-447B-A4D5-E50A87F79599}"/>
              </a:ext>
            </a:extLst>
          </p:cNvPr>
          <p:cNvSpPr txBox="1"/>
          <p:nvPr/>
        </p:nvSpPr>
        <p:spPr>
          <a:xfrm>
            <a:off x="843241" y="4315699"/>
            <a:ext cx="7822078" cy="25069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1600" b="1" dirty="0"/>
              <a:t>1. </a:t>
            </a:r>
            <a:r>
              <a:rPr lang="ko-KR" altLang="en-US" sz="1600" b="1" dirty="0"/>
              <a:t>로그인 페이지 </a:t>
            </a:r>
            <a:r>
              <a:rPr lang="en-US" altLang="ko-KR" sz="1600" b="1" dirty="0"/>
              <a:t>(</a:t>
            </a:r>
            <a:r>
              <a:rPr lang="ko-KR" altLang="en-US" sz="1600" b="1" dirty="0"/>
              <a:t>구현 완료</a:t>
            </a:r>
            <a:r>
              <a:rPr lang="en-US" altLang="ko-KR" sz="1600" b="1" dirty="0"/>
              <a:t>)</a:t>
            </a:r>
          </a:p>
          <a:p>
            <a:pPr>
              <a:lnSpc>
                <a:spcPct val="110000"/>
              </a:lnSpc>
            </a:pPr>
            <a:r>
              <a:rPr lang="en-US" altLang="ko-KR" sz="1600" dirty="0"/>
              <a:t>- </a:t>
            </a:r>
            <a:r>
              <a:rPr lang="ko-KR" altLang="en-US" sz="1600" dirty="0"/>
              <a:t>웹 앱 처음 실행 시 얼굴인식 로그인 요청</a:t>
            </a:r>
            <a:endParaRPr lang="en-US" altLang="ko-KR" sz="1600" dirty="0"/>
          </a:p>
          <a:p>
            <a:pPr>
              <a:lnSpc>
                <a:spcPct val="110000"/>
              </a:lnSpc>
            </a:pPr>
            <a:r>
              <a:rPr lang="en-US" altLang="ko-KR" sz="1600" dirty="0"/>
              <a:t>- </a:t>
            </a:r>
            <a:r>
              <a:rPr lang="ko-KR" altLang="en-US" sz="1600" dirty="0"/>
              <a:t>얼굴인식 실패 시 해당 페이지로 넘어온다</a:t>
            </a:r>
            <a:r>
              <a:rPr lang="en-US" altLang="ko-KR" sz="1600" dirty="0"/>
              <a:t>.</a:t>
            </a:r>
          </a:p>
          <a:p>
            <a:pPr>
              <a:lnSpc>
                <a:spcPct val="110000"/>
              </a:lnSpc>
            </a:pPr>
            <a:r>
              <a:rPr lang="en-US" altLang="ko-KR" sz="1600" dirty="0"/>
              <a:t>- </a:t>
            </a:r>
            <a:r>
              <a:rPr lang="ko-KR" altLang="en-US" sz="1600" dirty="0"/>
              <a:t>왼쪽 얼굴인식 버튼 선택 시 </a:t>
            </a:r>
            <a:r>
              <a:rPr lang="en-US" altLang="ko-KR" sz="1600" dirty="0"/>
              <a:t>MQTT</a:t>
            </a:r>
            <a:r>
              <a:rPr lang="ko-KR" altLang="en-US" sz="1600" dirty="0"/>
              <a:t>를 사용하여 서버에 얼굴인식 시작을 요청한다</a:t>
            </a:r>
            <a:r>
              <a:rPr lang="en-US" altLang="ko-KR" sz="1600" dirty="0"/>
              <a:t>.</a:t>
            </a:r>
          </a:p>
          <a:p>
            <a:pPr>
              <a:lnSpc>
                <a:spcPct val="110000"/>
              </a:lnSpc>
            </a:pPr>
            <a:r>
              <a:rPr lang="en-US" altLang="ko-KR" sz="1600" dirty="0"/>
              <a:t>- </a:t>
            </a:r>
            <a:r>
              <a:rPr lang="ko-KR" altLang="en-US" sz="1600" dirty="0"/>
              <a:t>오른쪽 이메일 로그인으로 사용자 인증을 진행할 수 있다</a:t>
            </a:r>
            <a:r>
              <a:rPr lang="en-US" altLang="ko-KR" sz="1600" dirty="0"/>
              <a:t>.</a:t>
            </a:r>
          </a:p>
          <a:p>
            <a:pPr>
              <a:lnSpc>
                <a:spcPct val="110000"/>
              </a:lnSpc>
            </a:pPr>
            <a:endParaRPr lang="en-US" altLang="ko-KR" sz="1600" dirty="0"/>
          </a:p>
          <a:p>
            <a:pPr>
              <a:lnSpc>
                <a:spcPct val="110000"/>
              </a:lnSpc>
            </a:pPr>
            <a:r>
              <a:rPr lang="en-US" altLang="ko-KR" sz="1600" b="1" dirty="0"/>
              <a:t>2. </a:t>
            </a:r>
            <a:r>
              <a:rPr lang="ko-KR" altLang="en-US" sz="1600" b="1" dirty="0"/>
              <a:t>회원가입 페이지 </a:t>
            </a:r>
            <a:r>
              <a:rPr lang="en-US" altLang="ko-KR" sz="1600" b="1" dirty="0"/>
              <a:t>(</a:t>
            </a:r>
            <a:r>
              <a:rPr lang="ko-KR" altLang="en-US" sz="1600" b="1" dirty="0"/>
              <a:t>구현 예정</a:t>
            </a:r>
            <a:r>
              <a:rPr lang="en-US" altLang="ko-KR" sz="1600" b="1" dirty="0"/>
              <a:t>)</a:t>
            </a:r>
          </a:p>
          <a:p>
            <a:pPr>
              <a:lnSpc>
                <a:spcPct val="110000"/>
              </a:lnSpc>
            </a:pPr>
            <a:r>
              <a:rPr lang="en-US" altLang="ko-KR" sz="1600" dirty="0"/>
              <a:t>- </a:t>
            </a:r>
            <a:r>
              <a:rPr lang="ko-KR" altLang="en-US" sz="1600" dirty="0"/>
              <a:t>회원가입 버튼 선택 시 이메일 회원가입을 진행할 수 있다</a:t>
            </a:r>
            <a:r>
              <a:rPr lang="en-US" altLang="ko-KR" sz="1600" dirty="0"/>
              <a:t>.</a:t>
            </a:r>
          </a:p>
          <a:p>
            <a:pPr>
              <a:lnSpc>
                <a:spcPct val="110000"/>
              </a:lnSpc>
            </a:pPr>
            <a:r>
              <a:rPr lang="en-US" altLang="ko-KR" sz="1600" dirty="0"/>
              <a:t>- </a:t>
            </a:r>
            <a:r>
              <a:rPr lang="ko-KR" altLang="en-US" sz="1600" dirty="0"/>
              <a:t>이메일 비밀번호로 </a:t>
            </a:r>
            <a:r>
              <a:rPr lang="en-US" altLang="ko-KR" sz="1600" dirty="0"/>
              <a:t>firebase </a:t>
            </a:r>
            <a:r>
              <a:rPr lang="ko-KR" altLang="en-US" sz="1600" dirty="0"/>
              <a:t>인증 계정을 생성할 수 있다</a:t>
            </a:r>
            <a:r>
              <a:rPr lang="en-US" altLang="ko-KR" sz="1600" dirty="0" smtClean="0"/>
              <a:t>.</a:t>
            </a:r>
            <a:endParaRPr lang="en-US" altLang="ko-KR" sz="16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BABF4DF3-5F49-42E6-8DA7-5356204F1D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723"/>
          <a:stretch/>
        </p:blipFill>
        <p:spPr>
          <a:xfrm>
            <a:off x="1204380" y="1771552"/>
            <a:ext cx="4206511" cy="2111466"/>
          </a:xfrm>
          <a:prstGeom prst="rect">
            <a:avLst/>
          </a:prstGeom>
          <a:ln>
            <a:noFill/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E5276BD5-C673-45F7-9E2F-3B8C10291F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3260" y="1620726"/>
            <a:ext cx="3467278" cy="2508379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4B4FB940-812D-481E-928C-8CF8F816BA89}"/>
              </a:ext>
            </a:extLst>
          </p:cNvPr>
          <p:cNvSpPr/>
          <p:nvPr/>
        </p:nvSpPr>
        <p:spPr>
          <a:xfrm>
            <a:off x="6242885" y="1449845"/>
            <a:ext cx="4938873" cy="27781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xmlns="" id="{7E73DD34-1630-4B29-A61C-E4F2792AFA9A}"/>
              </a:ext>
            </a:extLst>
          </p:cNvPr>
          <p:cNvSpPr/>
          <p:nvPr/>
        </p:nvSpPr>
        <p:spPr>
          <a:xfrm>
            <a:off x="838200" y="1438227"/>
            <a:ext cx="4938873" cy="27781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제목 1"/>
          <p:cNvSpPr txBox="1">
            <a:spLocks/>
          </p:cNvSpPr>
          <p:nvPr/>
        </p:nvSpPr>
        <p:spPr>
          <a:xfrm>
            <a:off x="838200" y="3810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400" dirty="0"/>
              <a:t>Web UI/UX </a:t>
            </a:r>
            <a:r>
              <a:rPr lang="ko-KR" altLang="en-US" sz="4400" dirty="0"/>
              <a:t>설계</a:t>
            </a:r>
          </a:p>
        </p:txBody>
      </p:sp>
      <p:pic>
        <p:nvPicPr>
          <p:cNvPr id="2050" name="Picture 2" descr="Enact (@EnactJS) | Twitter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648" y="791714"/>
            <a:ext cx="428879" cy="428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02072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Box 61">
            <a:extLst>
              <a:ext uri="{FF2B5EF4-FFF2-40B4-BE49-F238E27FC236}">
                <a16:creationId xmlns:a16="http://schemas.microsoft.com/office/drawing/2014/main" xmlns="" id="{4CBB6DB6-8CCF-447B-A4D5-E50A87F79599}"/>
              </a:ext>
            </a:extLst>
          </p:cNvPr>
          <p:cNvSpPr txBox="1"/>
          <p:nvPr/>
        </p:nvSpPr>
        <p:spPr>
          <a:xfrm>
            <a:off x="838200" y="4555657"/>
            <a:ext cx="6370655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/>
              <a:t>1. </a:t>
            </a:r>
            <a:r>
              <a:rPr lang="ko-KR" altLang="en-US" sz="1600" b="1" dirty="0"/>
              <a:t>홈 페이지 </a:t>
            </a:r>
            <a:r>
              <a:rPr lang="en-US" altLang="ko-KR" sz="1600" b="1" dirty="0"/>
              <a:t>(</a:t>
            </a:r>
            <a:r>
              <a:rPr lang="ko-KR" altLang="en-US" sz="1600" b="1" dirty="0"/>
              <a:t>구현 예정</a:t>
            </a:r>
            <a:r>
              <a:rPr lang="en-US" altLang="ko-KR" sz="1600" b="1" dirty="0"/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600" dirty="0"/>
              <a:t>-</a:t>
            </a:r>
            <a:r>
              <a:rPr lang="ko-KR" altLang="en-US" sz="1600" dirty="0"/>
              <a:t> 로그인한 사용자 및 온</a:t>
            </a:r>
            <a:r>
              <a:rPr lang="en-US" altLang="ko-KR" sz="1600" dirty="0"/>
              <a:t>,</a:t>
            </a:r>
            <a:r>
              <a:rPr lang="ko-KR" altLang="en-US" sz="1600" dirty="0"/>
              <a:t>습도 날씨를 표시한다</a:t>
            </a:r>
            <a:r>
              <a:rPr lang="en-US" altLang="ko-KR" sz="16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600" dirty="0"/>
              <a:t>- </a:t>
            </a:r>
            <a:r>
              <a:rPr lang="ko-KR" altLang="en-US" sz="1600" dirty="0"/>
              <a:t>모드 제어 버튼을 두어 특정모드로 가전을 제어할 수 있도록 한다</a:t>
            </a:r>
            <a:r>
              <a:rPr lang="en-US" altLang="ko-KR" sz="16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600" dirty="0"/>
              <a:t>- </a:t>
            </a:r>
            <a:r>
              <a:rPr lang="ko-KR" altLang="en-US" sz="1600" dirty="0"/>
              <a:t>가전 제어 버튼을 두어 개별적으로 가전을 제어할 수 있도록 한다</a:t>
            </a:r>
            <a:r>
              <a:rPr lang="en-US" altLang="ko-KR" sz="16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600" dirty="0"/>
              <a:t>- </a:t>
            </a:r>
            <a:r>
              <a:rPr lang="ko-KR" altLang="en-US" sz="1600" dirty="0"/>
              <a:t>모드 혹은 가전의 아이콘을 선택하면 해당 설정으로 들어간다</a:t>
            </a:r>
            <a:r>
              <a:rPr lang="en-US" altLang="ko-KR" sz="1600" dirty="0" smtClean="0"/>
              <a:t>.</a:t>
            </a:r>
            <a:endParaRPr lang="en-US" altLang="ko-KR" sz="1600" dirty="0"/>
          </a:p>
        </p:txBody>
      </p:sp>
      <p:grpSp>
        <p:nvGrpSpPr>
          <p:cNvPr id="2" name="그룹 1"/>
          <p:cNvGrpSpPr/>
          <p:nvPr/>
        </p:nvGrpSpPr>
        <p:grpSpPr>
          <a:xfrm>
            <a:off x="882085" y="1638123"/>
            <a:ext cx="4938873" cy="2825657"/>
            <a:chOff x="477061" y="1638123"/>
            <a:chExt cx="4938873" cy="2825657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xmlns="" id="{73966D3A-247B-4232-9E72-A924FB9103A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28645" y="1725519"/>
              <a:ext cx="4435703" cy="2738261"/>
            </a:xfrm>
            <a:prstGeom prst="rect">
              <a:avLst/>
            </a:prstGeom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xmlns="" id="{E70BB423-65AA-44EE-86D5-226560BBF0CD}"/>
                </a:ext>
              </a:extLst>
            </p:cNvPr>
            <p:cNvSpPr/>
            <p:nvPr/>
          </p:nvSpPr>
          <p:spPr>
            <a:xfrm>
              <a:off x="477061" y="1638123"/>
              <a:ext cx="4938873" cy="277811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9" name="제목 1"/>
          <p:cNvSpPr txBox="1">
            <a:spLocks/>
          </p:cNvSpPr>
          <p:nvPr/>
        </p:nvSpPr>
        <p:spPr>
          <a:xfrm>
            <a:off x="838200" y="3810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400" dirty="0"/>
              <a:t>Web UI/UX </a:t>
            </a:r>
            <a:r>
              <a:rPr lang="ko-KR" altLang="en-US" sz="4400" dirty="0"/>
              <a:t>설계</a:t>
            </a:r>
          </a:p>
        </p:txBody>
      </p:sp>
      <p:pic>
        <p:nvPicPr>
          <p:cNvPr id="10" name="Picture 2" descr="Enact (@EnactJS) | Twitter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648" y="791714"/>
            <a:ext cx="428879" cy="428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0418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64067" y="246592"/>
            <a:ext cx="10515600" cy="1325563"/>
          </a:xfrm>
        </p:spPr>
        <p:txBody>
          <a:bodyPr/>
          <a:lstStyle/>
          <a:p>
            <a:r>
              <a:rPr lang="ko-KR" altLang="en-US" dirty="0"/>
              <a:t>업무분담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1437FEF1-0B23-4F98-9873-C3A184A8F9CA}"/>
              </a:ext>
            </a:extLst>
          </p:cNvPr>
          <p:cNvSpPr txBox="1"/>
          <p:nvPr/>
        </p:nvSpPr>
        <p:spPr>
          <a:xfrm>
            <a:off x="508002" y="1470025"/>
            <a:ext cx="3097211" cy="38241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250000"/>
              </a:lnSpc>
              <a:buNone/>
            </a:pPr>
            <a:r>
              <a:rPr lang="ko-KR" altLang="en-US" sz="2800" b="1" dirty="0"/>
              <a:t>현식</a:t>
            </a:r>
            <a:endParaRPr lang="en-US" altLang="ko-KR" sz="2800" b="1" dirty="0"/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sz="1500" dirty="0" smtClean="0"/>
              <a:t>서버 구축 </a:t>
            </a:r>
            <a:r>
              <a:rPr lang="en-US" altLang="ko-KR" sz="1500" dirty="0" smtClean="0"/>
              <a:t>/ </a:t>
            </a:r>
            <a:r>
              <a:rPr lang="ko-KR" altLang="en-US" sz="1500" dirty="0" smtClean="0"/>
              <a:t>개발</a:t>
            </a:r>
            <a:endParaRPr lang="en-US" altLang="ko-KR" sz="1500" dirty="0"/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sz="1500" dirty="0"/>
              <a:t>데이터베이스 구축</a:t>
            </a:r>
            <a:endParaRPr lang="en-US" altLang="ko-KR" sz="1500" dirty="0"/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sz="1500" dirty="0" smtClean="0"/>
              <a:t>얼굴인식용 영상 </a:t>
            </a:r>
            <a:r>
              <a:rPr lang="ko-KR" altLang="en-US" sz="1500" dirty="0" err="1"/>
              <a:t>스트리밍</a:t>
            </a:r>
            <a:endParaRPr lang="en-US" altLang="ko-KR" sz="1500" dirty="0"/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sz="1500" dirty="0"/>
              <a:t>얼굴 인식 개발 보조</a:t>
            </a:r>
            <a:endParaRPr lang="en-US" altLang="ko-KR" sz="15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5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8E6A6F3E-F642-4231-B783-B5CA839780F5}"/>
              </a:ext>
            </a:extLst>
          </p:cNvPr>
          <p:cNvSpPr txBox="1"/>
          <p:nvPr/>
        </p:nvSpPr>
        <p:spPr>
          <a:xfrm>
            <a:off x="4108452" y="1470025"/>
            <a:ext cx="3048000" cy="29007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250000"/>
              </a:lnSpc>
              <a:buNone/>
            </a:pPr>
            <a:r>
              <a:rPr lang="ko-KR" altLang="en-US" sz="2800" b="1" dirty="0"/>
              <a:t>승운</a:t>
            </a:r>
            <a:endParaRPr lang="en-US" altLang="ko-KR" sz="2800" b="1" dirty="0"/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sz="1500" dirty="0"/>
              <a:t>음성인식 </a:t>
            </a:r>
            <a:r>
              <a:rPr lang="ko-KR" altLang="en-US" sz="1500" dirty="0" smtClean="0"/>
              <a:t>구현</a:t>
            </a:r>
            <a:endParaRPr lang="en-US" altLang="ko-KR" sz="1500" dirty="0"/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sz="1500" dirty="0" err="1"/>
              <a:t>안드로이드</a:t>
            </a:r>
            <a:r>
              <a:rPr lang="ko-KR" altLang="en-US" sz="1500" dirty="0"/>
              <a:t> </a:t>
            </a:r>
            <a:r>
              <a:rPr lang="ko-KR" altLang="en-US" sz="1500" dirty="0" err="1"/>
              <a:t>앱</a:t>
            </a:r>
            <a:r>
              <a:rPr lang="ko-KR" altLang="en-US" sz="1500" dirty="0"/>
              <a:t> 개발</a:t>
            </a:r>
            <a:endParaRPr lang="en-US" altLang="ko-KR" sz="1500" dirty="0"/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sz="1500" dirty="0" smtClean="0"/>
              <a:t>하드웨어 개발</a:t>
            </a:r>
            <a:endParaRPr lang="en-US" altLang="ko-KR" sz="15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C2F17557-7AD4-4EB9-A1AD-D60E831750BC}"/>
              </a:ext>
            </a:extLst>
          </p:cNvPr>
          <p:cNvSpPr txBox="1"/>
          <p:nvPr/>
        </p:nvSpPr>
        <p:spPr>
          <a:xfrm>
            <a:off x="7780340" y="1466850"/>
            <a:ext cx="3902073" cy="23237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250000"/>
              </a:lnSpc>
              <a:buNone/>
            </a:pPr>
            <a:r>
              <a:rPr lang="ko-KR" altLang="en-US" sz="2800" b="1" dirty="0"/>
              <a:t>준호</a:t>
            </a:r>
            <a:endParaRPr lang="en-US" altLang="ko-KR" sz="2800" b="1" dirty="0"/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sz="1500" dirty="0"/>
              <a:t>얼굴 인식 기능 개발 </a:t>
            </a:r>
            <a:r>
              <a:rPr lang="en-US" altLang="ko-KR" sz="1500" dirty="0"/>
              <a:t>(</a:t>
            </a:r>
            <a:r>
              <a:rPr lang="en-US" altLang="ko-KR" sz="1500" dirty="0" err="1"/>
              <a:t>OpenCV</a:t>
            </a:r>
            <a:r>
              <a:rPr lang="en-US" altLang="ko-KR" sz="1500" dirty="0"/>
              <a:t>)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sz="1500" dirty="0"/>
              <a:t>웹 </a:t>
            </a:r>
            <a:r>
              <a:rPr lang="ko-KR" altLang="en-US" sz="1500" dirty="0" err="1"/>
              <a:t>프론트앤드</a:t>
            </a:r>
            <a:r>
              <a:rPr lang="ko-KR" altLang="en-US" sz="1500" dirty="0"/>
              <a:t> </a:t>
            </a:r>
            <a:r>
              <a:rPr lang="ko-KR" altLang="en-US" sz="1500" dirty="0" smtClean="0"/>
              <a:t>개발</a:t>
            </a:r>
            <a:endParaRPr lang="en-US" altLang="ko-KR" sz="1500" dirty="0"/>
          </a:p>
        </p:txBody>
      </p:sp>
    </p:spTree>
    <p:extLst>
      <p:ext uri="{BB962C8B-B14F-4D97-AF65-F5344CB8AC3E}">
        <p14:creationId xmlns:p14="http://schemas.microsoft.com/office/powerpoint/2010/main" val="8692138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Box 61">
            <a:extLst>
              <a:ext uri="{FF2B5EF4-FFF2-40B4-BE49-F238E27FC236}">
                <a16:creationId xmlns:a16="http://schemas.microsoft.com/office/drawing/2014/main" xmlns="" id="{4CBB6DB6-8CCF-447B-A4D5-E50A87F79599}"/>
              </a:ext>
            </a:extLst>
          </p:cNvPr>
          <p:cNvSpPr txBox="1"/>
          <p:nvPr/>
        </p:nvSpPr>
        <p:spPr>
          <a:xfrm>
            <a:off x="838200" y="4610339"/>
            <a:ext cx="711925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/>
              <a:t>1. </a:t>
            </a:r>
            <a:r>
              <a:rPr lang="ko-KR" altLang="en-US" sz="1600" b="1" dirty="0"/>
              <a:t>모드 설정 페이지 </a:t>
            </a:r>
            <a:r>
              <a:rPr lang="en-US" altLang="ko-KR" sz="1600" b="1" dirty="0"/>
              <a:t>(</a:t>
            </a:r>
            <a:r>
              <a:rPr lang="ko-KR" altLang="en-US" sz="1600" b="1" dirty="0"/>
              <a:t>구현 예정</a:t>
            </a:r>
            <a:r>
              <a:rPr lang="en-US" altLang="ko-KR" sz="1600" b="1" dirty="0"/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600" dirty="0"/>
              <a:t>-</a:t>
            </a:r>
            <a:r>
              <a:rPr lang="ko-KR" altLang="en-US" sz="1600" dirty="0"/>
              <a:t> 모드 및 스케줄을 설정할 수 있다</a:t>
            </a:r>
            <a:r>
              <a:rPr lang="en-US" altLang="ko-KR" sz="1600" dirty="0"/>
              <a:t>.</a:t>
            </a:r>
            <a:r>
              <a:rPr lang="ko-KR" altLang="en-US" sz="1600" dirty="0"/>
              <a:t> </a:t>
            </a:r>
            <a:endParaRPr lang="en-US" altLang="ko-KR" sz="1600" dirty="0"/>
          </a:p>
          <a:p>
            <a:pPr>
              <a:lnSpc>
                <a:spcPct val="150000"/>
              </a:lnSpc>
            </a:pPr>
            <a:r>
              <a:rPr lang="en-US" altLang="ko-KR" sz="1600" dirty="0"/>
              <a:t>- </a:t>
            </a:r>
            <a:r>
              <a:rPr lang="ko-KR" altLang="en-US" sz="1600" dirty="0"/>
              <a:t>모드는 단발성으로 여러가지 가전의 동작을 한번에 제어할 수 있다</a:t>
            </a:r>
            <a:r>
              <a:rPr lang="en-US" altLang="ko-KR" sz="16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600" dirty="0"/>
              <a:t>- </a:t>
            </a:r>
            <a:r>
              <a:rPr lang="ko-KR" altLang="en-US" sz="1600" dirty="0"/>
              <a:t>스케줄 기능으로 원하는 시각에 가전을 원하는 동작을 실행시키도록 한다</a:t>
            </a:r>
            <a:r>
              <a:rPr lang="en-US" altLang="ko-KR" sz="1600" dirty="0" smtClean="0"/>
              <a:t>.</a:t>
            </a:r>
            <a:endParaRPr lang="en-US" altLang="ko-KR" sz="1600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C1231508-7411-441B-892E-04320562807F}"/>
              </a:ext>
            </a:extLst>
          </p:cNvPr>
          <p:cNvSpPr/>
          <p:nvPr/>
        </p:nvSpPr>
        <p:spPr>
          <a:xfrm>
            <a:off x="861112" y="1629221"/>
            <a:ext cx="4938873" cy="27781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xmlns="" id="{B3350D08-1706-4C41-A516-F2D2C99E90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57" t="802" r="89188" b="87414"/>
          <a:stretch/>
        </p:blipFill>
        <p:spPr>
          <a:xfrm>
            <a:off x="1018364" y="1728078"/>
            <a:ext cx="310465" cy="295604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558AADFA-1D1F-45C4-B542-AFC7F52544A9}"/>
              </a:ext>
            </a:extLst>
          </p:cNvPr>
          <p:cNvSpPr txBox="1"/>
          <p:nvPr/>
        </p:nvSpPr>
        <p:spPr>
          <a:xfrm>
            <a:off x="1451130" y="1963041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동작 모드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3B2924DD-F029-46BD-9241-665AEF8FFB41}"/>
              </a:ext>
            </a:extLst>
          </p:cNvPr>
          <p:cNvSpPr txBox="1"/>
          <p:nvPr/>
        </p:nvSpPr>
        <p:spPr>
          <a:xfrm>
            <a:off x="3824958" y="1963041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스케줄 모드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6D19D733-28D3-4EFF-A775-875195F025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309" y="2332073"/>
            <a:ext cx="4582188" cy="1957032"/>
          </a:xfrm>
          <a:prstGeom prst="rect">
            <a:avLst/>
          </a:prstGeom>
        </p:spPr>
      </p:pic>
      <p:sp>
        <p:nvSpPr>
          <p:cNvPr id="10" name="제목 1"/>
          <p:cNvSpPr txBox="1">
            <a:spLocks/>
          </p:cNvSpPr>
          <p:nvPr/>
        </p:nvSpPr>
        <p:spPr>
          <a:xfrm>
            <a:off x="838200" y="3810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400" dirty="0"/>
              <a:t>Web UI/UX </a:t>
            </a:r>
            <a:r>
              <a:rPr lang="ko-KR" altLang="en-US" sz="4400" dirty="0"/>
              <a:t>설계</a:t>
            </a:r>
          </a:p>
        </p:txBody>
      </p:sp>
      <p:pic>
        <p:nvPicPr>
          <p:cNvPr id="11" name="Picture 2" descr="Enact (@EnactJS) | Twitter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648" y="791714"/>
            <a:ext cx="428879" cy="428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322369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Box 61">
            <a:extLst>
              <a:ext uri="{FF2B5EF4-FFF2-40B4-BE49-F238E27FC236}">
                <a16:creationId xmlns:a16="http://schemas.microsoft.com/office/drawing/2014/main" xmlns="" id="{4CBB6DB6-8CCF-447B-A4D5-E50A87F79599}"/>
              </a:ext>
            </a:extLst>
          </p:cNvPr>
          <p:cNvSpPr txBox="1"/>
          <p:nvPr/>
        </p:nvSpPr>
        <p:spPr>
          <a:xfrm>
            <a:off x="838200" y="4911851"/>
            <a:ext cx="814037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600" b="1" dirty="0"/>
              <a:t>1. </a:t>
            </a:r>
            <a:r>
              <a:rPr lang="ko-KR" altLang="en-US" sz="1600" b="1" dirty="0"/>
              <a:t>개별 가전 설정 페이지 </a:t>
            </a:r>
            <a:r>
              <a:rPr lang="en-US" altLang="ko-KR" sz="1600" b="1" dirty="0"/>
              <a:t>(</a:t>
            </a:r>
            <a:r>
              <a:rPr lang="ko-KR" altLang="en-US" sz="1600" b="1" dirty="0"/>
              <a:t>구현 예정</a:t>
            </a:r>
            <a:r>
              <a:rPr lang="en-US" altLang="ko-KR" sz="1600" b="1" dirty="0"/>
              <a:t>)</a:t>
            </a:r>
          </a:p>
          <a:p>
            <a:pPr>
              <a:lnSpc>
                <a:spcPct val="200000"/>
              </a:lnSpc>
            </a:pPr>
            <a:r>
              <a:rPr lang="en-US" altLang="ko-KR" sz="1600" dirty="0"/>
              <a:t>-</a:t>
            </a:r>
            <a:r>
              <a:rPr lang="ko-KR" altLang="en-US" sz="1600" dirty="0"/>
              <a:t> 가전의 개별 제어 및 에어컨 세기</a:t>
            </a:r>
            <a:r>
              <a:rPr lang="en-US" altLang="ko-KR" sz="1600" dirty="0"/>
              <a:t>, </a:t>
            </a:r>
            <a:r>
              <a:rPr lang="ko-KR" altLang="en-US" sz="1600" dirty="0"/>
              <a:t>조명의 밝기</a:t>
            </a:r>
            <a:r>
              <a:rPr lang="en-US" altLang="ko-KR" sz="1600" dirty="0"/>
              <a:t>, </a:t>
            </a:r>
            <a:r>
              <a:rPr lang="ko-KR" altLang="en-US" sz="1600" dirty="0"/>
              <a:t>색상 등의 자세한 설정을 가능하게 함</a:t>
            </a:r>
            <a:endParaRPr lang="en-US" altLang="ko-KR" sz="16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E70BB423-65AA-44EE-86D5-226560BBF0CD}"/>
              </a:ext>
            </a:extLst>
          </p:cNvPr>
          <p:cNvSpPr/>
          <p:nvPr/>
        </p:nvSpPr>
        <p:spPr>
          <a:xfrm>
            <a:off x="6306361" y="1959308"/>
            <a:ext cx="4938873" cy="27781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632E145A-1BEA-47EF-BB2E-90A286B896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57" t="802" r="89188" b="87414"/>
          <a:stretch/>
        </p:blipFill>
        <p:spPr>
          <a:xfrm>
            <a:off x="6442760" y="2046553"/>
            <a:ext cx="310465" cy="29560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991AFE76-BE10-4003-A1E1-00BE434421D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9991" y="2250084"/>
            <a:ext cx="804816" cy="93583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B8E947AD-DAD4-44D1-9BBC-1B889AE5EC9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9091"/>
          <a:stretch/>
        </p:blipFill>
        <p:spPr>
          <a:xfrm>
            <a:off x="9271701" y="3941345"/>
            <a:ext cx="1401396" cy="35834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C04398AB-C60C-476D-BEE9-01B164A0FF5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465" t="766"/>
          <a:stretch/>
        </p:blipFill>
        <p:spPr>
          <a:xfrm>
            <a:off x="9271701" y="4250476"/>
            <a:ext cx="1363572" cy="3556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4E7D37E3-384B-49FE-AE3B-9403C2BEC51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3166" y="2248059"/>
            <a:ext cx="1028442" cy="85703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xmlns="" id="{050665C8-EFBD-4674-9E2D-4C81AAF3A2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V="1">
            <a:off x="9067434" y="3531569"/>
            <a:ext cx="1905868" cy="29045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xmlns="" id="{74E6CC7C-E81D-45E1-8E3A-A74FAD9622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V="1">
            <a:off x="6694453" y="3531569"/>
            <a:ext cx="1905868" cy="290451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xmlns="" id="{217F29A8-7065-4F60-AE4D-E197A8F91A3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7042" t="20413" r="3262" b="2596"/>
          <a:stretch/>
        </p:blipFill>
        <p:spPr>
          <a:xfrm>
            <a:off x="1588799" y="2008781"/>
            <a:ext cx="3442454" cy="2740764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C1231508-7411-441B-892E-04320562807F}"/>
              </a:ext>
            </a:extLst>
          </p:cNvPr>
          <p:cNvSpPr/>
          <p:nvPr/>
        </p:nvSpPr>
        <p:spPr>
          <a:xfrm>
            <a:off x="896373" y="1959308"/>
            <a:ext cx="4938873" cy="27781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xmlns="" id="{B3350D08-1706-4C41-A516-F2D2C99E90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57" t="802" r="89188" b="87414"/>
          <a:stretch/>
        </p:blipFill>
        <p:spPr>
          <a:xfrm>
            <a:off x="1053625" y="2058165"/>
            <a:ext cx="310465" cy="295604"/>
          </a:xfrm>
          <a:prstGeom prst="rect">
            <a:avLst/>
          </a:prstGeom>
        </p:spPr>
      </p:pic>
      <p:sp>
        <p:nvSpPr>
          <p:cNvPr id="21" name="제목 1"/>
          <p:cNvSpPr txBox="1">
            <a:spLocks/>
          </p:cNvSpPr>
          <p:nvPr/>
        </p:nvSpPr>
        <p:spPr>
          <a:xfrm>
            <a:off x="838200" y="3810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400" dirty="0"/>
              <a:t>Web UI/UX </a:t>
            </a:r>
            <a:r>
              <a:rPr lang="ko-KR" altLang="en-US" sz="4400" dirty="0"/>
              <a:t>설계</a:t>
            </a:r>
          </a:p>
        </p:txBody>
      </p:sp>
      <p:pic>
        <p:nvPicPr>
          <p:cNvPr id="22" name="Picture 2" descr="Enact (@EnactJS) | Twitter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648" y="791714"/>
            <a:ext cx="428879" cy="428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616514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C55DDD6E-081E-40D5-B6E7-1FDB76A1C1DD}"/>
              </a:ext>
            </a:extLst>
          </p:cNvPr>
          <p:cNvSpPr txBox="1"/>
          <p:nvPr/>
        </p:nvSpPr>
        <p:spPr>
          <a:xfrm>
            <a:off x="838200" y="1465852"/>
            <a:ext cx="6006644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/>
              <a:t>진행률</a:t>
            </a:r>
            <a:endParaRPr lang="en-US" altLang="ko-KR" sz="1600" b="1" dirty="0"/>
          </a:p>
          <a:p>
            <a:pPr lvl="1">
              <a:lnSpc>
                <a:spcPct val="150000"/>
              </a:lnSpc>
            </a:pPr>
            <a:r>
              <a:rPr lang="ko-KR" altLang="en-US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▣ </a:t>
            </a:r>
            <a:r>
              <a:rPr lang="en-US" altLang="ko-KR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Firebase Authentication </a:t>
            </a:r>
            <a:r>
              <a:rPr lang="ko-KR" altLang="en-US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기능을 활용한 로그인 기능 구현</a:t>
            </a:r>
            <a:endParaRPr lang="en-US" altLang="ko-KR" sz="1600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 lvl="1">
              <a:lnSpc>
                <a:spcPct val="150000"/>
              </a:lnSpc>
            </a:pPr>
            <a:r>
              <a:rPr lang="ko-KR" altLang="en-US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▣ 로그인 후 서버와 통신하여 사용자의 이름 수신하기</a:t>
            </a:r>
            <a:endParaRPr lang="en-US" altLang="ko-KR" sz="1600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 lvl="1">
              <a:lnSpc>
                <a:spcPct val="150000"/>
              </a:lnSpc>
            </a:pPr>
            <a:r>
              <a:rPr lang="ko-KR" altLang="en-US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▣ </a:t>
            </a:r>
            <a:r>
              <a:rPr lang="en-US" altLang="ko-KR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MQTT</a:t>
            </a:r>
            <a:r>
              <a:rPr lang="ko-KR" altLang="en-US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ko-KR" sz="1600" dirty="0">
                <a:solidFill>
                  <a:srgbClr val="222222"/>
                </a:solidFill>
                <a:latin typeface="Arial" panose="020B0604020202020204" pitchFamily="34" charset="0"/>
              </a:rPr>
              <a:t>Publish</a:t>
            </a:r>
            <a:r>
              <a:rPr lang="ko-KR" altLang="en-US" sz="1600" dirty="0">
                <a:solidFill>
                  <a:srgbClr val="222222"/>
                </a:solidFill>
                <a:latin typeface="Arial" panose="020B0604020202020204" pitchFamily="34" charset="0"/>
              </a:rPr>
              <a:t>로 </a:t>
            </a:r>
            <a:r>
              <a:rPr lang="ko-KR" altLang="en-US" sz="1600" dirty="0" err="1">
                <a:solidFill>
                  <a:srgbClr val="222222"/>
                </a:solidFill>
                <a:latin typeface="Arial" panose="020B0604020202020204" pitchFamily="34" charset="0"/>
              </a:rPr>
              <a:t>스마트홈</a:t>
            </a:r>
            <a:r>
              <a:rPr lang="ko-KR" altLang="en-US" sz="1600" dirty="0">
                <a:solidFill>
                  <a:srgbClr val="222222"/>
                </a:solidFill>
                <a:latin typeface="Arial" panose="020B0604020202020204" pitchFamily="34" charset="0"/>
              </a:rPr>
              <a:t> 가전 제어 구현</a:t>
            </a:r>
            <a:endParaRPr lang="en-US" altLang="ko-KR" sz="16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 lvl="1">
              <a:lnSpc>
                <a:spcPct val="150000"/>
              </a:lnSpc>
            </a:pPr>
            <a:r>
              <a:rPr lang="ko-KR" altLang="en-US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▣</a:t>
            </a:r>
            <a:r>
              <a:rPr lang="en-US" altLang="ko-KR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ko-KR" sz="1600" dirty="0">
                <a:solidFill>
                  <a:srgbClr val="222222"/>
                </a:solidFill>
                <a:latin typeface="Arial" panose="020B0604020202020204" pitchFamily="34" charset="0"/>
              </a:rPr>
              <a:t>JS</a:t>
            </a:r>
            <a:r>
              <a:rPr lang="ko-KR" altLang="en-US" sz="1600" dirty="0">
                <a:solidFill>
                  <a:srgbClr val="222222"/>
                </a:solidFill>
                <a:latin typeface="Arial" panose="020B0604020202020204" pitchFamily="34" charset="0"/>
              </a:rPr>
              <a:t> 서비스 연동 구현</a:t>
            </a:r>
            <a:endParaRPr lang="en-US" altLang="ko-KR" sz="16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 lvl="1">
              <a:lnSpc>
                <a:spcPct val="150000"/>
              </a:lnSpc>
            </a:pPr>
            <a:r>
              <a:rPr lang="ko-KR" altLang="en-US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▣</a:t>
            </a:r>
            <a:r>
              <a:rPr lang="en-US" altLang="ko-KR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ko-KR" altLang="en-US" sz="1600" dirty="0">
                <a:solidFill>
                  <a:srgbClr val="222222"/>
                </a:solidFill>
                <a:latin typeface="Arial" panose="020B0604020202020204" pitchFamily="34" charset="0"/>
              </a:rPr>
              <a:t>페이지 구현</a:t>
            </a:r>
            <a:endParaRPr lang="en-US" altLang="ko-KR" sz="16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 lvl="1">
              <a:lnSpc>
                <a:spcPct val="150000"/>
              </a:lnSpc>
            </a:pPr>
            <a:r>
              <a:rPr lang="ko-KR" altLang="en-US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□ 회원가입 기능 구현</a:t>
            </a:r>
            <a:endParaRPr lang="en-US" altLang="ko-KR" sz="1600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 lvl="1">
              <a:lnSpc>
                <a:spcPct val="150000"/>
              </a:lnSpc>
            </a:pPr>
            <a:r>
              <a:rPr lang="ko-KR" altLang="en-US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□ </a:t>
            </a:r>
            <a:r>
              <a:rPr lang="en-US" altLang="ko-KR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Firebase</a:t>
            </a:r>
            <a:r>
              <a:rPr lang="ko-KR" altLang="en-US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의 데이터 수신하기 </a:t>
            </a:r>
            <a:r>
              <a:rPr lang="en-US" altLang="ko-KR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(</a:t>
            </a:r>
            <a:r>
              <a:rPr lang="ko-KR" altLang="en-US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날씨</a:t>
            </a:r>
            <a:r>
              <a:rPr lang="en-US" altLang="ko-KR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가전상태</a:t>
            </a:r>
            <a:r>
              <a:rPr lang="en-US" altLang="ko-KR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6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온습도</a:t>
            </a:r>
            <a:r>
              <a:rPr lang="en-US" altLang="ko-KR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)</a:t>
            </a:r>
          </a:p>
          <a:p>
            <a:pPr lvl="1">
              <a:lnSpc>
                <a:spcPct val="150000"/>
              </a:lnSpc>
            </a:pPr>
            <a:r>
              <a:rPr lang="ko-KR" altLang="en-US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□ </a:t>
            </a:r>
            <a:r>
              <a:rPr lang="en-US" altLang="ko-KR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Firebase</a:t>
            </a:r>
            <a:r>
              <a:rPr lang="ko-KR" altLang="en-US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ko-KR" altLang="en-US" sz="16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리스너</a:t>
            </a:r>
            <a:r>
              <a:rPr lang="ko-KR" altLang="en-US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구현</a:t>
            </a:r>
            <a:endParaRPr lang="en-US" altLang="ko-KR" sz="1600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 lvl="1">
              <a:lnSpc>
                <a:spcPct val="150000"/>
              </a:lnSpc>
            </a:pPr>
            <a:r>
              <a:rPr lang="ko-KR" altLang="en-US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□ 자세한 개별제어 메뉴</a:t>
            </a:r>
            <a:endParaRPr lang="en-US" altLang="ko-KR" sz="1600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 lvl="1">
              <a:lnSpc>
                <a:spcPct val="150000"/>
              </a:lnSpc>
            </a:pPr>
            <a:r>
              <a:rPr lang="ko-KR" altLang="en-US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□ 모드 </a:t>
            </a:r>
            <a:r>
              <a:rPr lang="en-US" altLang="ko-KR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/ </a:t>
            </a:r>
            <a:r>
              <a:rPr lang="ko-KR" altLang="en-US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스케줄 메뉴 </a:t>
            </a:r>
            <a:endParaRPr lang="en-US" altLang="ko-KR" sz="16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 lvl="1">
              <a:lnSpc>
                <a:spcPct val="150000"/>
              </a:lnSpc>
            </a:pPr>
            <a:r>
              <a:rPr lang="ko-KR" altLang="en-US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□ 동작 완료 명령 수신 및 디스플레이</a:t>
            </a:r>
            <a:endParaRPr lang="en-US" altLang="ko-KR" sz="1600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rgbClr val="222222"/>
                </a:solidFill>
                <a:latin typeface="Arial" panose="020B0604020202020204" pitchFamily="34" charset="0"/>
              </a:rPr>
              <a:t>진행률 </a:t>
            </a:r>
            <a:r>
              <a:rPr lang="en-US" altLang="ko-KR" sz="1600" dirty="0">
                <a:solidFill>
                  <a:srgbClr val="222222"/>
                </a:solidFill>
                <a:latin typeface="Arial" panose="020B0604020202020204" pitchFamily="34" charset="0"/>
              </a:rPr>
              <a:t>: 45</a:t>
            </a:r>
            <a:r>
              <a:rPr lang="en-US" altLang="ko-KR" sz="1600" dirty="0" smtClean="0">
                <a:solidFill>
                  <a:srgbClr val="222222"/>
                </a:solidFill>
                <a:latin typeface="Arial" panose="020B0604020202020204" pitchFamily="34" charset="0"/>
              </a:rPr>
              <a:t>%</a:t>
            </a:r>
            <a:endParaRPr lang="en-US" altLang="ko-KR" sz="1600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838200" y="3810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400" dirty="0"/>
              <a:t>Web UI/UX </a:t>
            </a:r>
            <a:r>
              <a:rPr lang="ko-KR" altLang="en-US" sz="4400" dirty="0"/>
              <a:t>설계</a:t>
            </a:r>
          </a:p>
        </p:txBody>
      </p:sp>
      <p:pic>
        <p:nvPicPr>
          <p:cNvPr id="6" name="Picture 2" descr="Enact (@EnactJS) | Twitter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648" y="791714"/>
            <a:ext cx="428879" cy="428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048290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얼굴인식 </a:t>
            </a:r>
            <a:r>
              <a:rPr lang="ko-KR" altLang="en-US" dirty="0" smtClean="0"/>
              <a:t>구현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err="1"/>
              <a:t>openCV</a:t>
            </a:r>
            <a:r>
              <a:rPr lang="ko-KR" altLang="en-US" dirty="0"/>
              <a:t>와 </a:t>
            </a:r>
            <a:r>
              <a:rPr lang="en-US" altLang="ko-KR" dirty="0" err="1"/>
              <a:t>Tensorflow</a:t>
            </a:r>
            <a:r>
              <a:rPr lang="ko-KR" altLang="en-US" dirty="0"/>
              <a:t>를 이용하여 얼굴인식 진행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UV4L</a:t>
            </a:r>
            <a:r>
              <a:rPr lang="ko-KR" altLang="en-US" dirty="0"/>
              <a:t>을 통해 </a:t>
            </a:r>
            <a:r>
              <a:rPr lang="ko-KR" altLang="en-US" dirty="0" err="1"/>
              <a:t>스트리밍</a:t>
            </a:r>
            <a:r>
              <a:rPr lang="ko-KR" altLang="en-US" dirty="0"/>
              <a:t> 되는 영상을 불러와서 이용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VPN </a:t>
            </a:r>
            <a:r>
              <a:rPr lang="ko-KR" altLang="en-US" dirty="0"/>
              <a:t>구성을 통해 </a:t>
            </a:r>
            <a:r>
              <a:rPr lang="en-US" altLang="ko-KR" dirty="0"/>
              <a:t>UV4L </a:t>
            </a:r>
            <a:r>
              <a:rPr lang="ko-KR" altLang="en-US" dirty="0" err="1"/>
              <a:t>스트리밍</a:t>
            </a:r>
            <a:r>
              <a:rPr lang="ko-KR" altLang="en-US" dirty="0"/>
              <a:t> 기기로 직접 연결</a:t>
            </a:r>
          </a:p>
        </p:txBody>
      </p:sp>
      <p:pic>
        <p:nvPicPr>
          <p:cNvPr id="14340" name="Picture 4" descr="Media Kit - OpenCV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648" y="791714"/>
            <a:ext cx="461802" cy="428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671D9C6C-34E1-4776-BB70-1E0A2C841B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652" y="4536507"/>
            <a:ext cx="2042984" cy="1733148"/>
          </a:xfrm>
          <a:prstGeom prst="rect">
            <a:avLst/>
          </a:prstGeom>
        </p:spPr>
      </p:pic>
      <p:pic>
        <p:nvPicPr>
          <p:cNvPr id="7" name="Picture 6" descr="How to quickly deploy an OpenVPN server - TechRepublic"/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370498" y="4978929"/>
            <a:ext cx="1155330" cy="1062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007928" y="4821448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서버에서</a:t>
            </a:r>
            <a:endParaRPr lang="en-US" altLang="ko-KR" sz="1600" dirty="0"/>
          </a:p>
          <a:p>
            <a:r>
              <a:rPr lang="ko-KR" altLang="en-US" sz="1600" dirty="0"/>
              <a:t>영상접근</a:t>
            </a:r>
          </a:p>
        </p:txBody>
      </p:sp>
      <p:cxnSp>
        <p:nvCxnSpPr>
          <p:cNvPr id="9" name="직선 화살표 연결선 8"/>
          <p:cNvCxnSpPr/>
          <p:nvPr/>
        </p:nvCxnSpPr>
        <p:spPr>
          <a:xfrm>
            <a:off x="2946116" y="5510219"/>
            <a:ext cx="1371601" cy="0"/>
          </a:xfrm>
          <a:prstGeom prst="straightConnector1">
            <a:avLst/>
          </a:prstGeom>
          <a:ln w="571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479124" y="6254555"/>
            <a:ext cx="9380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</a:rPr>
              <a:t>[</a:t>
            </a:r>
            <a:r>
              <a:rPr lang="en-US" altLang="ko-KR" sz="1200" dirty="0" err="1">
                <a:solidFill>
                  <a:schemeClr val="bg1">
                    <a:lumMod val="50000"/>
                  </a:schemeClr>
                </a:solidFill>
              </a:rPr>
              <a:t>openVPN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</a:rPr>
              <a:t>]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13" name="직선 화살표 연결선 12"/>
          <p:cNvCxnSpPr/>
          <p:nvPr/>
        </p:nvCxnSpPr>
        <p:spPr>
          <a:xfrm>
            <a:off x="5525828" y="5510219"/>
            <a:ext cx="1371601" cy="0"/>
          </a:xfrm>
          <a:prstGeom prst="straightConnector1">
            <a:avLst/>
          </a:prstGeom>
          <a:ln w="571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4" descr="Media Kit - OpenCV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1701" y="4977344"/>
            <a:ext cx="631665" cy="586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File:Tensorflow logo.svg - Wikimedia Commons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1552" y="5229592"/>
            <a:ext cx="863628" cy="923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7129547" y="6268455"/>
            <a:ext cx="8931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bg1">
                    <a:lumMod val="50000"/>
                  </a:schemeClr>
                </a:solidFill>
              </a:rPr>
              <a:t>[</a:t>
            </a:r>
            <a:r>
              <a:rPr lang="ko-KR" altLang="en-US" sz="1200" dirty="0" smtClean="0">
                <a:solidFill>
                  <a:schemeClr val="bg1">
                    <a:lumMod val="50000"/>
                  </a:schemeClr>
                </a:solidFill>
              </a:rPr>
              <a:t>얼굴인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</a:rPr>
              <a:t>식</a:t>
            </a:r>
            <a:r>
              <a:rPr lang="en-US" altLang="ko-KR" sz="1200" dirty="0" smtClean="0">
                <a:solidFill>
                  <a:schemeClr val="bg1">
                    <a:lumMod val="50000"/>
                  </a:schemeClr>
                </a:solidFill>
              </a:rPr>
              <a:t>]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17" name="직선 화살표 연결선 16"/>
          <p:cNvCxnSpPr/>
          <p:nvPr/>
        </p:nvCxnSpPr>
        <p:spPr>
          <a:xfrm>
            <a:off x="8145546" y="5510219"/>
            <a:ext cx="1371601" cy="0"/>
          </a:xfrm>
          <a:prstGeom prst="straightConnector1">
            <a:avLst/>
          </a:prstGeom>
          <a:ln w="571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5" descr="File:Sample User Icon.png - Wikimedia Commons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7146" y="4732545"/>
            <a:ext cx="1555345" cy="1555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9332058" y="6282355"/>
            <a:ext cx="19255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bg1">
                    <a:lumMod val="50000"/>
                  </a:schemeClr>
                </a:solidFill>
              </a:rPr>
              <a:t>[</a:t>
            </a:r>
            <a:r>
              <a:rPr lang="ko-KR" altLang="en-US" sz="1200" dirty="0" smtClean="0">
                <a:solidFill>
                  <a:schemeClr val="bg1">
                    <a:lumMod val="50000"/>
                  </a:schemeClr>
                </a:solidFill>
              </a:rPr>
              <a:t>인증된 사용자인지 반환</a:t>
            </a:r>
            <a:r>
              <a:rPr lang="en-US" altLang="ko-KR" sz="1200" dirty="0" smtClean="0">
                <a:solidFill>
                  <a:schemeClr val="bg1">
                    <a:lumMod val="50000"/>
                  </a:schemeClr>
                </a:solidFill>
              </a:rPr>
              <a:t>]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051216" y="6294511"/>
            <a:ext cx="16738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bg1">
                    <a:lumMod val="50000"/>
                  </a:schemeClr>
                </a:solidFill>
              </a:rPr>
              <a:t>[</a:t>
            </a:r>
            <a:r>
              <a:rPr lang="en-US" altLang="ko-KR" sz="1200" dirty="0" smtClean="0">
                <a:solidFill>
                  <a:schemeClr val="bg1">
                    <a:lumMod val="50000"/>
                  </a:schemeClr>
                </a:solidFill>
              </a:rPr>
              <a:t>UV4L </a:t>
            </a:r>
            <a:r>
              <a:rPr lang="ko-KR" altLang="en-US" sz="1200" dirty="0" err="1" smtClean="0">
                <a:solidFill>
                  <a:schemeClr val="bg1">
                    <a:lumMod val="50000"/>
                  </a:schemeClr>
                </a:solidFill>
              </a:rPr>
              <a:t>스트리밍</a:t>
            </a:r>
            <a:r>
              <a:rPr lang="ko-KR" altLang="en-US" sz="1200" dirty="0" smtClean="0">
                <a:solidFill>
                  <a:schemeClr val="bg1">
                    <a:lumMod val="50000"/>
                  </a:schemeClr>
                </a:solidFill>
              </a:rPr>
              <a:t> 영상</a:t>
            </a:r>
            <a:r>
              <a:rPr lang="en-US" altLang="ko-KR" sz="1200" dirty="0" smtClean="0">
                <a:solidFill>
                  <a:schemeClr val="bg1">
                    <a:lumMod val="50000"/>
                  </a:schemeClr>
                </a:solidFill>
              </a:rPr>
              <a:t>]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417201" y="4957343"/>
            <a:ext cx="16866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mtClean="0"/>
              <a:t>VPN</a:t>
            </a:r>
            <a:r>
              <a:rPr lang="ko-KR" altLang="en-US" sz="1600" dirty="0" smtClean="0"/>
              <a:t>망으로 전달</a:t>
            </a:r>
            <a:endParaRPr lang="ko-KR" altLang="en-US" sz="1600" dirty="0"/>
          </a:p>
        </p:txBody>
      </p:sp>
      <p:sp>
        <p:nvSpPr>
          <p:cNvPr id="22" name="TextBox 21"/>
          <p:cNvSpPr txBox="1"/>
          <p:nvPr/>
        </p:nvSpPr>
        <p:spPr>
          <a:xfrm>
            <a:off x="8145546" y="4941416"/>
            <a:ext cx="1487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/>
              <a:t>얼굴 판단결과</a:t>
            </a:r>
            <a:endParaRPr lang="en-US" altLang="ko-KR" sz="1600" dirty="0" smtClean="0"/>
          </a:p>
        </p:txBody>
      </p:sp>
    </p:spTree>
    <p:extLst>
      <p:ext uri="{BB962C8B-B14F-4D97-AF65-F5344CB8AC3E}">
        <p14:creationId xmlns:p14="http://schemas.microsoft.com/office/powerpoint/2010/main" val="326662137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3A207686-53DE-4826-9C5F-AE33561C0EF1}"/>
              </a:ext>
            </a:extLst>
          </p:cNvPr>
          <p:cNvSpPr txBox="1"/>
          <p:nvPr/>
        </p:nvSpPr>
        <p:spPr>
          <a:xfrm>
            <a:off x="838200" y="1724028"/>
            <a:ext cx="35621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1. </a:t>
            </a:r>
            <a:r>
              <a:rPr lang="ko-KR" altLang="en-US" sz="2400" b="1" dirty="0"/>
              <a:t>얼굴 학습 </a:t>
            </a:r>
            <a:r>
              <a:rPr lang="en-US" altLang="ko-KR" sz="2400" b="1" dirty="0"/>
              <a:t>(</a:t>
            </a:r>
            <a:r>
              <a:rPr lang="ko-KR" altLang="en-US" sz="2400" b="1" dirty="0"/>
              <a:t>구현 완료</a:t>
            </a:r>
            <a:r>
              <a:rPr lang="en-US" altLang="ko-KR" sz="2400" b="1" dirty="0" smtClean="0"/>
              <a:t>)</a:t>
            </a:r>
            <a:endParaRPr lang="en-US" altLang="ko-KR" sz="2400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679BA7B6-294A-49DA-8017-44EC8B88F5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842" y="2665357"/>
            <a:ext cx="3486329" cy="216546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6622A7BF-32DF-4873-B3DC-63CCCC4870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0627" y="2665357"/>
            <a:ext cx="2387043" cy="216546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346BC609-D21F-407F-9200-DB18B7E53C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32932" y="3351190"/>
            <a:ext cx="730288" cy="793791"/>
          </a:xfrm>
          <a:prstGeom prst="rect">
            <a:avLst/>
          </a:prstGeom>
        </p:spPr>
      </p:pic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xmlns="" id="{F3EC8EC4-E35D-48E3-8F12-9C9EAB3F85D2}"/>
              </a:ext>
            </a:extLst>
          </p:cNvPr>
          <p:cNvSpPr/>
          <p:nvPr/>
        </p:nvSpPr>
        <p:spPr>
          <a:xfrm>
            <a:off x="4554065" y="3549638"/>
            <a:ext cx="592667" cy="396896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xmlns="" id="{7561C0EF-9163-4B79-97C1-1EC3C668EBD3}"/>
              </a:ext>
            </a:extLst>
          </p:cNvPr>
          <p:cNvSpPr/>
          <p:nvPr/>
        </p:nvSpPr>
        <p:spPr>
          <a:xfrm>
            <a:off x="8519542" y="3549638"/>
            <a:ext cx="592667" cy="396896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9D0AEDE5-5691-4A3A-B194-16107D72AEBB}"/>
              </a:ext>
            </a:extLst>
          </p:cNvPr>
          <p:cNvSpPr txBox="1"/>
          <p:nvPr/>
        </p:nvSpPr>
        <p:spPr>
          <a:xfrm>
            <a:off x="279143" y="5045283"/>
            <a:ext cx="427572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800" b="1" dirty="0"/>
              <a:t>사진 촬영 </a:t>
            </a:r>
            <a:endParaRPr lang="en-US" altLang="ko-KR" sz="1800" b="1" dirty="0"/>
          </a:p>
          <a:p>
            <a:pPr algn="ctr"/>
            <a:endParaRPr lang="en-US" altLang="ko-KR" dirty="0"/>
          </a:p>
          <a:p>
            <a:pPr algn="ctr"/>
            <a:r>
              <a:rPr lang="ko-KR" altLang="en-US" sz="1800" dirty="0"/>
              <a:t>다양한 각도</a:t>
            </a:r>
            <a:r>
              <a:rPr lang="en-US" altLang="ko-KR" sz="1800" dirty="0"/>
              <a:t>, </a:t>
            </a:r>
            <a:r>
              <a:rPr lang="ko-KR" altLang="en-US" sz="1800" dirty="0"/>
              <a:t>많은 사진</a:t>
            </a:r>
            <a:r>
              <a:rPr lang="en-US" altLang="ko-KR" sz="1800" dirty="0"/>
              <a:t>(</a:t>
            </a:r>
            <a:r>
              <a:rPr lang="ko-KR" altLang="en-US" sz="1800" dirty="0"/>
              <a:t>최소 </a:t>
            </a:r>
            <a:r>
              <a:rPr lang="en-US" altLang="ko-KR" sz="1800" dirty="0"/>
              <a:t>30</a:t>
            </a:r>
            <a:r>
              <a:rPr lang="ko-KR" altLang="en-US" sz="1800" dirty="0"/>
              <a:t>장 이상</a:t>
            </a:r>
            <a:r>
              <a:rPr lang="en-US" altLang="ko-KR" sz="1800" dirty="0"/>
              <a:t>)</a:t>
            </a:r>
            <a:r>
              <a:rPr lang="ko-KR" altLang="en-US" sz="1800" dirty="0"/>
              <a:t>으로 정확도를 올릴 수 있다</a:t>
            </a:r>
            <a:r>
              <a:rPr lang="en-US" altLang="ko-KR" sz="1800" dirty="0"/>
              <a:t>.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EB9BE879-3267-4934-A7E4-B879052ACC5A}"/>
              </a:ext>
            </a:extLst>
          </p:cNvPr>
          <p:cNvSpPr txBox="1"/>
          <p:nvPr/>
        </p:nvSpPr>
        <p:spPr>
          <a:xfrm>
            <a:off x="4596285" y="5045283"/>
            <a:ext cx="427572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800" b="1" dirty="0"/>
              <a:t>사진 조정</a:t>
            </a:r>
            <a:endParaRPr lang="en-US" altLang="ko-KR" sz="1800" b="1" dirty="0"/>
          </a:p>
          <a:p>
            <a:pPr algn="ctr"/>
            <a:endParaRPr lang="en-US" altLang="ko-KR" sz="1800" dirty="0"/>
          </a:p>
          <a:p>
            <a:pPr algn="ctr"/>
            <a:r>
              <a:rPr lang="ko-KR" altLang="en-US" dirty="0"/>
              <a:t>사진에서 얼굴을 추출한다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357A5261-1B49-428C-BC69-196D2EF495A7}"/>
              </a:ext>
            </a:extLst>
          </p:cNvPr>
          <p:cNvSpPr txBox="1"/>
          <p:nvPr/>
        </p:nvSpPr>
        <p:spPr>
          <a:xfrm>
            <a:off x="8296506" y="4726195"/>
            <a:ext cx="427572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800" b="1" dirty="0"/>
              <a:t>사진 학습</a:t>
            </a:r>
            <a:endParaRPr lang="en-US" altLang="ko-KR" sz="1800" b="1" dirty="0"/>
          </a:p>
          <a:p>
            <a:pPr algn="ctr"/>
            <a:endParaRPr lang="en-US" altLang="ko-KR" sz="1800" dirty="0"/>
          </a:p>
          <a:p>
            <a:pPr algn="ctr"/>
            <a:r>
              <a:rPr lang="ko-KR" altLang="en-US" dirty="0"/>
              <a:t>추출한 사진과 미리 학습된</a:t>
            </a:r>
            <a:endParaRPr lang="en-US" altLang="ko-KR" dirty="0"/>
          </a:p>
          <a:p>
            <a:pPr algn="ctr"/>
            <a:r>
              <a:rPr lang="ko-KR" altLang="en-US" dirty="0"/>
              <a:t> </a:t>
            </a:r>
            <a:r>
              <a:rPr lang="en-US" altLang="ko-KR" dirty="0" err="1"/>
              <a:t>FaceNet</a:t>
            </a:r>
            <a:r>
              <a:rPr lang="en-US" altLang="ko-KR" dirty="0"/>
              <a:t> </a:t>
            </a:r>
            <a:r>
              <a:rPr lang="ko-KR" altLang="en-US" dirty="0"/>
              <a:t>모델과 함께</a:t>
            </a:r>
            <a:endParaRPr lang="en-US" altLang="ko-KR" dirty="0"/>
          </a:p>
          <a:p>
            <a:pPr algn="ctr"/>
            <a:r>
              <a:rPr lang="en-US" altLang="ko-KR" dirty="0"/>
              <a:t>Crown </a:t>
            </a:r>
            <a:r>
              <a:rPr lang="ko-KR" altLang="en-US" dirty="0"/>
              <a:t>모델을 생성한다</a:t>
            </a:r>
            <a:r>
              <a:rPr lang="en-US" altLang="ko-KR" dirty="0"/>
              <a:t>.</a:t>
            </a:r>
          </a:p>
        </p:txBody>
      </p:sp>
      <p:sp>
        <p:nvSpPr>
          <p:cNvPr id="15" name="제목 1"/>
          <p:cNvSpPr txBox="1">
            <a:spLocks/>
          </p:cNvSpPr>
          <p:nvPr/>
        </p:nvSpPr>
        <p:spPr>
          <a:xfrm>
            <a:off x="838200" y="3810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4400" dirty="0" smtClean="0"/>
              <a:t>얼굴인식 구현</a:t>
            </a:r>
            <a:endParaRPr lang="ko-KR" altLang="en-US" sz="4400" dirty="0"/>
          </a:p>
        </p:txBody>
      </p:sp>
      <p:pic>
        <p:nvPicPr>
          <p:cNvPr id="18" name="Picture 4" descr="Media Kit - OpenCV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648" y="791714"/>
            <a:ext cx="461802" cy="428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267899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1A35B47D-495E-44BA-9946-AC4250E4DAB5}"/>
              </a:ext>
            </a:extLst>
          </p:cNvPr>
          <p:cNvSpPr/>
          <p:nvPr/>
        </p:nvSpPr>
        <p:spPr>
          <a:xfrm>
            <a:off x="0" y="0"/>
            <a:ext cx="1500188" cy="5572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3A207686-53DE-4826-9C5F-AE33561C0EF1}"/>
              </a:ext>
            </a:extLst>
          </p:cNvPr>
          <p:cNvSpPr txBox="1"/>
          <p:nvPr/>
        </p:nvSpPr>
        <p:spPr>
          <a:xfrm>
            <a:off x="838200" y="1608141"/>
            <a:ext cx="3562194" cy="5749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/>
              <a:t>2. </a:t>
            </a:r>
            <a:r>
              <a:rPr lang="ko-KR" altLang="en-US" sz="2400" b="1" dirty="0"/>
              <a:t>얼굴 인식 </a:t>
            </a:r>
            <a:r>
              <a:rPr lang="en-US" altLang="ko-KR" sz="2400" b="1" dirty="0"/>
              <a:t>(</a:t>
            </a:r>
            <a:r>
              <a:rPr lang="ko-KR" altLang="en-US" sz="2400" b="1" dirty="0"/>
              <a:t>구현 완료</a:t>
            </a:r>
            <a:r>
              <a:rPr lang="en-US" altLang="ko-KR" sz="2400" b="1" dirty="0" smtClean="0"/>
              <a:t>)</a:t>
            </a:r>
            <a:endParaRPr lang="en-US" altLang="ko-KR" sz="2400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671D9C6C-34E1-4776-BB70-1E0A2C841B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920" y="2688087"/>
            <a:ext cx="4019550" cy="34099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BF923C4E-132E-4780-BE0A-4BBFF2E31F80}"/>
              </a:ext>
            </a:extLst>
          </p:cNvPr>
          <p:cNvSpPr txBox="1"/>
          <p:nvPr/>
        </p:nvSpPr>
        <p:spPr>
          <a:xfrm>
            <a:off x="5207798" y="2990219"/>
            <a:ext cx="6841329" cy="29472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얼굴 인식 모델은 </a:t>
            </a:r>
            <a:r>
              <a:rPr lang="en-US" altLang="ko-KR" dirty="0" err="1"/>
              <a:t>tensorflow</a:t>
            </a:r>
            <a:r>
              <a:rPr lang="en-US" altLang="ko-KR" dirty="0"/>
              <a:t> </a:t>
            </a:r>
            <a:r>
              <a:rPr lang="ko-KR" altLang="en-US" dirty="0"/>
              <a:t>기반의 </a:t>
            </a:r>
            <a:r>
              <a:rPr lang="en-US" altLang="ko-KR" dirty="0" err="1"/>
              <a:t>FaceNet</a:t>
            </a:r>
            <a:r>
              <a:rPr lang="en-US" altLang="ko-KR" dirty="0"/>
              <a:t> </a:t>
            </a:r>
            <a:r>
              <a:rPr lang="ko-KR" altLang="en-US" dirty="0"/>
              <a:t>모델을 사용</a:t>
            </a:r>
            <a:endParaRPr lang="en-US" altLang="ko-KR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err="1"/>
              <a:t>FaceNet</a:t>
            </a:r>
            <a:r>
              <a:rPr lang="en-US" altLang="ko-KR" dirty="0"/>
              <a:t> </a:t>
            </a:r>
            <a:r>
              <a:rPr lang="ko-KR" altLang="en-US" dirty="0"/>
              <a:t>모델은 탐지와 </a:t>
            </a:r>
            <a:r>
              <a:rPr lang="ko-KR" altLang="en-US" dirty="0" err="1"/>
              <a:t>선처리</a:t>
            </a:r>
            <a:r>
              <a:rPr lang="en-US" altLang="ko-KR" dirty="0"/>
              <a:t>, </a:t>
            </a:r>
            <a:r>
              <a:rPr lang="ko-KR" altLang="en-US" dirty="0"/>
              <a:t>특징 추출</a:t>
            </a:r>
            <a:r>
              <a:rPr lang="en-US" altLang="ko-KR" dirty="0"/>
              <a:t>, </a:t>
            </a:r>
            <a:r>
              <a:rPr lang="ko-KR" altLang="en-US" dirty="0"/>
              <a:t>얼굴 매칭 </a:t>
            </a:r>
            <a:r>
              <a:rPr lang="en-US" altLang="ko-KR" dirty="0"/>
              <a:t>4</a:t>
            </a:r>
            <a:r>
              <a:rPr lang="ko-KR" altLang="en-US" dirty="0"/>
              <a:t>단계로 얼굴 인식을 진행</a:t>
            </a:r>
            <a:endParaRPr lang="en-US" altLang="ko-KR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웹 캠으로 촬영중인 사용자를 인식해 화면에 이름을 띄움</a:t>
            </a:r>
            <a:endParaRPr lang="en-US" altLang="ko-KR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프레임별로 인물을 추측하고 </a:t>
            </a:r>
            <a:r>
              <a:rPr lang="en-US" altLang="ko-KR" dirty="0"/>
              <a:t>count </a:t>
            </a:r>
            <a:r>
              <a:rPr lang="ko-KR" altLang="en-US" dirty="0"/>
              <a:t>변수를 증가</a:t>
            </a:r>
            <a:endParaRPr lang="en-US" altLang="ko-KR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학습된 인물의 </a:t>
            </a:r>
            <a:r>
              <a:rPr lang="en-US" altLang="ko-KR" dirty="0"/>
              <a:t>count </a:t>
            </a:r>
            <a:r>
              <a:rPr lang="ko-KR" altLang="en-US" dirty="0"/>
              <a:t>값이 설정한 시간을 넘어가면 얼굴인식이 완료</a:t>
            </a:r>
            <a:endParaRPr lang="en-US" altLang="ko-KR" dirty="0"/>
          </a:p>
        </p:txBody>
      </p:sp>
      <p:sp>
        <p:nvSpPr>
          <p:cNvPr id="9" name="제목 1"/>
          <p:cNvSpPr txBox="1">
            <a:spLocks/>
          </p:cNvSpPr>
          <p:nvPr/>
        </p:nvSpPr>
        <p:spPr>
          <a:xfrm>
            <a:off x="838200" y="3810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4400" dirty="0" smtClean="0"/>
              <a:t>얼굴인식 구현</a:t>
            </a:r>
            <a:endParaRPr lang="ko-KR" altLang="en-US" sz="4400" dirty="0"/>
          </a:p>
        </p:txBody>
      </p:sp>
      <p:pic>
        <p:nvPicPr>
          <p:cNvPr id="10" name="Picture 4" descr="Media Kit - OpenCV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648" y="791714"/>
            <a:ext cx="461802" cy="428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918673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1A35B47D-495E-44BA-9946-AC4250E4DAB5}"/>
              </a:ext>
            </a:extLst>
          </p:cNvPr>
          <p:cNvSpPr/>
          <p:nvPr/>
        </p:nvSpPr>
        <p:spPr>
          <a:xfrm>
            <a:off x="0" y="0"/>
            <a:ext cx="1500188" cy="5572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093C3E5E-9E69-4A3D-826B-A4FD497968CB}"/>
              </a:ext>
            </a:extLst>
          </p:cNvPr>
          <p:cNvSpPr txBox="1"/>
          <p:nvPr/>
        </p:nvSpPr>
        <p:spPr>
          <a:xfrm>
            <a:off x="750094" y="1546815"/>
            <a:ext cx="2685351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/>
              <a:t>진행률</a:t>
            </a:r>
            <a:endParaRPr lang="en-US" altLang="ko-KR" b="1" dirty="0"/>
          </a:p>
          <a:p>
            <a:pPr lvl="1">
              <a:lnSpc>
                <a:spcPct val="150000"/>
              </a:lnSpc>
            </a:pPr>
            <a:r>
              <a:rPr lang="ko-KR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▣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사진 조정</a:t>
            </a:r>
            <a:endParaRPr lang="en-US" altLang="ko-KR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 lvl="1">
              <a:lnSpc>
                <a:spcPct val="150000"/>
              </a:lnSpc>
            </a:pPr>
            <a:r>
              <a:rPr lang="ko-KR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▣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ko-KR" altLang="en-US" dirty="0">
                <a:solidFill>
                  <a:srgbClr val="222222"/>
                </a:solidFill>
                <a:latin typeface="Arial" panose="020B0604020202020204" pitchFamily="34" charset="0"/>
              </a:rPr>
              <a:t>사진 학습</a:t>
            </a:r>
            <a:endParaRPr lang="en-US" altLang="ko-KR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 lvl="1">
              <a:lnSpc>
                <a:spcPct val="150000"/>
              </a:lnSpc>
            </a:pPr>
            <a:r>
              <a:rPr lang="ko-KR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▣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학습 모델링 </a:t>
            </a:r>
            <a:r>
              <a:rPr lang="ko-KR" altLang="en-US" dirty="0">
                <a:solidFill>
                  <a:srgbClr val="222222"/>
                </a:solidFill>
                <a:latin typeface="Arial" panose="020B0604020202020204" pitchFamily="34" charset="0"/>
              </a:rPr>
              <a:t>생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성</a:t>
            </a:r>
            <a:endParaRPr lang="en-US" altLang="ko-KR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 lvl="1">
              <a:lnSpc>
                <a:spcPct val="150000"/>
              </a:lnSpc>
            </a:pPr>
            <a:r>
              <a:rPr lang="ko-KR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▣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ko-KR" altLang="en-US" dirty="0">
                <a:solidFill>
                  <a:srgbClr val="222222"/>
                </a:solidFill>
                <a:latin typeface="Arial" panose="020B0604020202020204" pitchFamily="34" charset="0"/>
              </a:rPr>
              <a:t>사용자 인식</a:t>
            </a:r>
            <a:endParaRPr lang="en-US" altLang="ko-KR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 lvl="1">
              <a:lnSpc>
                <a:spcPct val="150000"/>
              </a:lnSpc>
            </a:pPr>
            <a:r>
              <a:rPr lang="ko-KR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□ 서버 연동</a:t>
            </a:r>
            <a:endParaRPr lang="en-US" altLang="ko-KR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222222"/>
                </a:solidFill>
                <a:latin typeface="Arial" panose="020B0604020202020204" pitchFamily="34" charset="0"/>
              </a:rPr>
              <a:t>진행률 </a:t>
            </a:r>
            <a:r>
              <a:rPr lang="en-US" altLang="ko-KR" dirty="0">
                <a:solidFill>
                  <a:srgbClr val="222222"/>
                </a:solidFill>
                <a:latin typeface="Arial" panose="020B0604020202020204" pitchFamily="34" charset="0"/>
              </a:rPr>
              <a:t>: 80</a:t>
            </a:r>
            <a:r>
              <a:rPr lang="en-US" altLang="ko-KR" dirty="0" smtClean="0">
                <a:solidFill>
                  <a:srgbClr val="222222"/>
                </a:solidFill>
                <a:latin typeface="Arial" panose="020B0604020202020204" pitchFamily="34" charset="0"/>
              </a:rPr>
              <a:t>%</a:t>
            </a:r>
            <a:endParaRPr lang="en-US" altLang="ko-KR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838200" y="3810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4400" dirty="0" smtClean="0"/>
              <a:t>얼굴인식 구현</a:t>
            </a:r>
            <a:endParaRPr lang="ko-KR" altLang="en-US" sz="4400" dirty="0"/>
          </a:p>
        </p:txBody>
      </p:sp>
      <p:pic>
        <p:nvPicPr>
          <p:cNvPr id="8" name="Picture 4" descr="Media Kit - OpenCV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648" y="791714"/>
            <a:ext cx="461802" cy="428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129506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문의사</a:t>
            </a:r>
            <a:r>
              <a:rPr lang="ko-KR" altLang="en-US" dirty="0"/>
              <a:t>항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200000"/>
              </a:lnSpc>
            </a:pPr>
            <a:r>
              <a:rPr lang="ko-KR" altLang="en-US" sz="2000" dirty="0" smtClean="0"/>
              <a:t>본선 </a:t>
            </a:r>
            <a:r>
              <a:rPr lang="ko-KR" altLang="en-US" sz="2000" dirty="0" err="1" smtClean="0"/>
              <a:t>제출이후</a:t>
            </a:r>
            <a:r>
              <a:rPr lang="ko-KR" altLang="en-US" sz="2000" dirty="0" smtClean="0"/>
              <a:t> 추가 개선 진행 가능 여부</a:t>
            </a:r>
            <a:endParaRPr lang="en-US" altLang="ko-KR" sz="2000" dirty="0" smtClean="0"/>
          </a:p>
          <a:p>
            <a:pPr>
              <a:lnSpc>
                <a:spcPct val="200000"/>
              </a:lnSpc>
            </a:pPr>
            <a:r>
              <a:rPr lang="ko-KR" altLang="en-US" sz="2000" dirty="0" err="1" smtClean="0"/>
              <a:t>파이어베이스</a:t>
            </a:r>
            <a:r>
              <a:rPr lang="ko-KR" altLang="en-US" sz="2000" dirty="0" smtClean="0"/>
              <a:t> 연동 및 </a:t>
            </a:r>
            <a:r>
              <a:rPr lang="en-US" altLang="ko-KR" sz="2000" dirty="0" smtClean="0"/>
              <a:t>MQTT </a:t>
            </a:r>
            <a:r>
              <a:rPr lang="ko-KR" altLang="en-US" sz="2000" dirty="0" smtClean="0"/>
              <a:t>송수신을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구현하였는데</a:t>
            </a:r>
            <a:r>
              <a:rPr lang="en-US" altLang="ko-KR" sz="2000" dirty="0" smtClean="0"/>
              <a:t>,</a:t>
            </a:r>
            <a:r>
              <a:rPr lang="ko-KR" altLang="en-US" sz="2000" dirty="0"/>
              <a:t> </a:t>
            </a:r>
            <a:r>
              <a:rPr lang="ko-KR" altLang="en-US" sz="2000" dirty="0" smtClean="0"/>
              <a:t>이것도 서비스 개발인지</a:t>
            </a:r>
            <a:endParaRPr lang="en-US" altLang="ko-KR" sz="2000" dirty="0" smtClean="0"/>
          </a:p>
          <a:p>
            <a:pPr>
              <a:lnSpc>
                <a:spcPct val="200000"/>
              </a:lnSpc>
            </a:pPr>
            <a:r>
              <a:rPr lang="ko-KR" altLang="en-US" sz="2000" dirty="0" smtClean="0"/>
              <a:t>얼굴인식 속도가 </a:t>
            </a:r>
            <a:r>
              <a:rPr lang="ko-KR" altLang="en-US" sz="2000" dirty="0" err="1" smtClean="0"/>
              <a:t>매우느림</a:t>
            </a:r>
            <a:r>
              <a:rPr lang="ko-KR" altLang="en-US" sz="2000" dirty="0" smtClean="0"/>
              <a:t> </a:t>
            </a:r>
            <a:r>
              <a:rPr lang="en-US" altLang="ko-KR" sz="2000" dirty="0" smtClean="0"/>
              <a:t>(30</a:t>
            </a:r>
            <a:r>
              <a:rPr lang="ko-KR" altLang="en-US" sz="2000" dirty="0" smtClean="0"/>
              <a:t>초 이상소요</a:t>
            </a:r>
            <a:r>
              <a:rPr lang="en-US" altLang="ko-KR" sz="2000" dirty="0" smtClean="0"/>
              <a:t>)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9995827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서버 구축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처리서버 </a:t>
            </a:r>
            <a:r>
              <a:rPr lang="en-US" altLang="ko-KR" dirty="0"/>
              <a:t>: </a:t>
            </a:r>
            <a:r>
              <a:rPr lang="ko-KR" altLang="en-US" dirty="0" err="1"/>
              <a:t>라즈비안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 err="1"/>
              <a:t>라즈베리파이</a:t>
            </a:r>
            <a:r>
              <a:rPr lang="en-US" altLang="ko-KR" dirty="0"/>
              <a:t>4 8GB)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MQTT </a:t>
            </a:r>
            <a:r>
              <a:rPr lang="ko-KR" altLang="en-US" dirty="0"/>
              <a:t>브로커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 err="1"/>
              <a:t>RabbitMQ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 err="1"/>
              <a:t>DataBase</a:t>
            </a:r>
            <a:r>
              <a:rPr lang="en-US" altLang="ko-KR" dirty="0"/>
              <a:t> : </a:t>
            </a:r>
            <a:r>
              <a:rPr lang="ko-KR" altLang="en-US" dirty="0" err="1"/>
              <a:t>파이어베이스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935842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처리 서버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6957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기기</a:t>
            </a:r>
            <a:r>
              <a:rPr lang="en-US" altLang="ko-KR" dirty="0"/>
              <a:t>: </a:t>
            </a:r>
            <a:r>
              <a:rPr lang="ko-KR" altLang="en-US" dirty="0" err="1"/>
              <a:t>라즈베리파이</a:t>
            </a:r>
            <a:r>
              <a:rPr lang="en-US" altLang="ko-KR" dirty="0"/>
              <a:t>4 8GB </a:t>
            </a:r>
            <a:r>
              <a:rPr lang="en-US" altLang="ko-KR" sz="1400" dirty="0"/>
              <a:t>(</a:t>
            </a:r>
            <a:r>
              <a:rPr lang="ko-KR" altLang="en-US" sz="1400" dirty="0" err="1"/>
              <a:t>라즈비안</a:t>
            </a:r>
            <a:r>
              <a:rPr lang="en-US" altLang="ko-KR" sz="1400" dirty="0"/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dirty="0" err="1"/>
              <a:t>openVPN</a:t>
            </a:r>
            <a:r>
              <a:rPr lang="en-US" altLang="ko-KR" dirty="0"/>
              <a:t> </a:t>
            </a:r>
            <a:r>
              <a:rPr lang="ko-KR" altLang="en-US" dirty="0"/>
              <a:t>서버</a:t>
            </a:r>
            <a:r>
              <a:rPr lang="en-US" altLang="ko-KR" dirty="0"/>
              <a:t> </a:t>
            </a:r>
            <a:r>
              <a:rPr lang="ko-KR" altLang="en-US" dirty="0"/>
              <a:t>구성 </a:t>
            </a:r>
            <a:r>
              <a:rPr lang="en-US" altLang="ko-KR" sz="1400" dirty="0"/>
              <a:t>(</a:t>
            </a:r>
            <a:r>
              <a:rPr lang="ko-KR" altLang="en-US" sz="1400" dirty="0"/>
              <a:t>얼굴인식용 </a:t>
            </a:r>
            <a:r>
              <a:rPr lang="ko-KR" altLang="en-US" sz="1400" dirty="0" err="1"/>
              <a:t>카메라측과</a:t>
            </a:r>
            <a:r>
              <a:rPr lang="ko-KR" altLang="en-US" sz="1400" dirty="0"/>
              <a:t> 직접연결을 위함</a:t>
            </a:r>
            <a:r>
              <a:rPr lang="en-US" altLang="ko-KR" sz="1400" dirty="0"/>
              <a:t>)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각 </a:t>
            </a:r>
            <a:r>
              <a:rPr lang="ko-KR" altLang="en-US" dirty="0" err="1"/>
              <a:t>상황별</a:t>
            </a:r>
            <a:r>
              <a:rPr lang="ko-KR" altLang="en-US" dirty="0"/>
              <a:t> 처리 </a:t>
            </a:r>
            <a:r>
              <a:rPr lang="ko-KR" altLang="en-US" dirty="0" smtClean="0"/>
              <a:t>프로그램 </a:t>
            </a:r>
            <a:r>
              <a:rPr lang="en-US" altLang="ko-KR" sz="1400" dirty="0" smtClean="0"/>
              <a:t>(Python </a:t>
            </a:r>
            <a:r>
              <a:rPr lang="ko-KR" altLang="en-US" sz="1400" dirty="0" smtClean="0"/>
              <a:t>및 </a:t>
            </a:r>
            <a:r>
              <a:rPr lang="en-US" altLang="ko-KR" sz="1400" dirty="0" smtClean="0"/>
              <a:t>Shell Script)</a:t>
            </a:r>
            <a:endParaRPr lang="en-US" altLang="ko-KR" sz="1400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날씨 </a:t>
            </a:r>
            <a:r>
              <a:rPr lang="en-US" altLang="ko-KR" dirty="0"/>
              <a:t>API</a:t>
            </a:r>
            <a:r>
              <a:rPr lang="ko-KR" altLang="en-US" dirty="0"/>
              <a:t>를 통한 실시간 날씨를 확인하는 </a:t>
            </a:r>
            <a:r>
              <a:rPr lang="ko-KR" altLang="en-US" dirty="0" err="1"/>
              <a:t>로직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/>
              <a:t>MQTT </a:t>
            </a:r>
            <a:r>
              <a:rPr lang="ko-KR" altLang="en-US" dirty="0" err="1"/>
              <a:t>메세지별</a:t>
            </a:r>
            <a:r>
              <a:rPr lang="ko-KR" altLang="en-US" dirty="0"/>
              <a:t> 처리 </a:t>
            </a:r>
            <a:r>
              <a:rPr lang="ko-KR" altLang="en-US" dirty="0" err="1"/>
              <a:t>로직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 err="1"/>
              <a:t>파이어베이스</a:t>
            </a:r>
            <a:r>
              <a:rPr lang="ko-KR" altLang="en-US" dirty="0"/>
              <a:t> 값 확인 및 업데이트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 err="1"/>
              <a:t>oepnCV</a:t>
            </a:r>
            <a:r>
              <a:rPr lang="ko-KR" altLang="en-US" dirty="0"/>
              <a:t>를 통한 얼굴인식 진행 </a:t>
            </a:r>
            <a:r>
              <a:rPr lang="en-US" altLang="ko-KR" sz="1400" dirty="0">
                <a:sym typeface="Wingdings" pitchFamily="2" charset="2"/>
              </a:rPr>
              <a:t>(  </a:t>
            </a:r>
            <a:r>
              <a:rPr lang="ko-KR" altLang="en-US" sz="1400" dirty="0">
                <a:sym typeface="Wingdings" pitchFamily="2" charset="2"/>
              </a:rPr>
              <a:t>다른 장에서 다룸</a:t>
            </a:r>
            <a:r>
              <a:rPr lang="en-US" altLang="ko-KR" sz="1400" dirty="0">
                <a:sym typeface="Wingdings" pitchFamily="2" charset="2"/>
              </a:rPr>
              <a:t>)</a:t>
            </a:r>
            <a:endParaRPr lang="en-US" altLang="ko-KR" sz="1400" dirty="0"/>
          </a:p>
        </p:txBody>
      </p:sp>
      <p:pic>
        <p:nvPicPr>
          <p:cNvPr id="4" name="Picture 2" descr="라즈베리 파이 관련 레퍼런스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00463" y="762914"/>
            <a:ext cx="454487" cy="437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89379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openVPN</a:t>
            </a:r>
            <a:r>
              <a:rPr lang="en-US" altLang="ko-KR" dirty="0"/>
              <a:t> </a:t>
            </a:r>
            <a:r>
              <a:rPr lang="ko-KR" altLang="en-US" dirty="0"/>
              <a:t>서버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6957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얼굴인식용 </a:t>
            </a:r>
            <a:r>
              <a:rPr lang="ko-KR" altLang="en-US" dirty="0" err="1"/>
              <a:t>카메라측과</a:t>
            </a:r>
            <a:r>
              <a:rPr lang="ko-KR" altLang="en-US" dirty="0"/>
              <a:t> 안전한 직접연결을 위하여 </a:t>
            </a:r>
            <a:r>
              <a:rPr lang="en-US" altLang="ko-KR" dirty="0"/>
              <a:t>VPN </a:t>
            </a:r>
            <a:r>
              <a:rPr lang="ko-KR" altLang="en-US" dirty="0"/>
              <a:t>구성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10.8.0.n </a:t>
            </a:r>
            <a:r>
              <a:rPr lang="ko-KR" altLang="en-US" dirty="0"/>
              <a:t>대역에 각 </a:t>
            </a:r>
            <a:r>
              <a:rPr lang="ko-KR" altLang="en-US" dirty="0" err="1"/>
              <a:t>기기별</a:t>
            </a:r>
            <a:r>
              <a:rPr lang="ko-KR" altLang="en-US" dirty="0"/>
              <a:t> 고정된 </a:t>
            </a:r>
            <a:r>
              <a:rPr lang="en-US" altLang="ko-KR" dirty="0"/>
              <a:t>IP</a:t>
            </a:r>
            <a:r>
              <a:rPr lang="ko-KR" altLang="en-US" dirty="0"/>
              <a:t>를 부여 </a:t>
            </a:r>
            <a:r>
              <a:rPr lang="en-US" altLang="ko-KR" sz="1400" dirty="0"/>
              <a:t>(</a:t>
            </a:r>
            <a:r>
              <a:rPr lang="ko-KR" altLang="en-US" sz="1400" dirty="0"/>
              <a:t>인증서 기준</a:t>
            </a:r>
            <a:r>
              <a:rPr lang="en-US" altLang="ko-KR" sz="1400" dirty="0"/>
              <a:t>)</a:t>
            </a:r>
          </a:p>
          <a:p>
            <a:pPr lvl="1">
              <a:lnSpc>
                <a:spcPct val="150000"/>
              </a:lnSpc>
            </a:pPr>
            <a:r>
              <a:rPr lang="en-US" altLang="ko-KR" dirty="0"/>
              <a:t>10.8.0.1 : Server</a:t>
            </a:r>
          </a:p>
          <a:p>
            <a:pPr lvl="1">
              <a:lnSpc>
                <a:spcPct val="150000"/>
              </a:lnSpc>
            </a:pPr>
            <a:r>
              <a:rPr lang="en-US" altLang="ko-KR" dirty="0"/>
              <a:t>10.8.0.2 : Camera Device</a:t>
            </a:r>
          </a:p>
        </p:txBody>
      </p:sp>
      <p:pic>
        <p:nvPicPr>
          <p:cNvPr id="4" name="Picture 2" descr="라즈베리 파이 관련 레퍼런스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00463" y="762914"/>
            <a:ext cx="454487" cy="437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8500" y="3722740"/>
            <a:ext cx="4075199" cy="27493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4" t="83036" r="50012" b="8482"/>
          <a:stretch/>
        </p:blipFill>
        <p:spPr bwMode="auto">
          <a:xfrm>
            <a:off x="2572383" y="5873750"/>
            <a:ext cx="3867318" cy="467933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7366800" y="5946109"/>
            <a:ext cx="1993900" cy="3213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/>
          <p:cNvCxnSpPr/>
          <p:nvPr/>
        </p:nvCxnSpPr>
        <p:spPr>
          <a:xfrm flipH="1">
            <a:off x="6585750" y="6125829"/>
            <a:ext cx="724500" cy="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91640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날씨 </a:t>
            </a:r>
            <a:r>
              <a:rPr lang="en-US" altLang="ko-KR" dirty="0"/>
              <a:t>API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6957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Open Weather Map</a:t>
            </a:r>
            <a:r>
              <a:rPr lang="ko-KR" altLang="en-US" dirty="0"/>
              <a:t>의 </a:t>
            </a:r>
            <a:r>
              <a:rPr lang="en-US" altLang="ko-KR" dirty="0"/>
              <a:t>API</a:t>
            </a:r>
            <a:r>
              <a:rPr lang="ko-KR" altLang="en-US" dirty="0"/>
              <a:t>를 통하여 실시간 날씨 데이터 수집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수집한 데이터를 실시간</a:t>
            </a:r>
            <a:r>
              <a:rPr lang="en-US" altLang="ko-KR" dirty="0"/>
              <a:t> DB</a:t>
            </a:r>
            <a:r>
              <a:rPr lang="ko-KR" altLang="en-US" dirty="0"/>
              <a:t>에 업데이트하여 다른 기기에 공유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endParaRPr lang="ko-KR" altLang="en-US" dirty="0"/>
          </a:p>
        </p:txBody>
      </p:sp>
      <p:pic>
        <p:nvPicPr>
          <p:cNvPr id="4" name="Picture 2" descr="라즈베리 파이 관련 레퍼런스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00463" y="762914"/>
            <a:ext cx="454487" cy="437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706" y="3751200"/>
            <a:ext cx="3195099" cy="2484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2" name="Picture 4" descr="https://postfiles.pstatic.net/MjAyMTA4MTRfMjE0/MDAxNjI4ODcwNjQxODYw.15Drmy82CGKxQuxDpT9ckDawGVuJcVsClwGMEeUZVk8g.n6GRMyV_RNq7Nfl4EAyuucswyyPIjAVjgpRH6I2hxNgg.PNG.chgy2131/image.png?type=w96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6732" y="3751200"/>
            <a:ext cx="2350190" cy="248400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3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4314" y="4374957"/>
            <a:ext cx="2744638" cy="140125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6" name="직선 화살표 연결선 5"/>
          <p:cNvCxnSpPr/>
          <p:nvPr/>
        </p:nvCxnSpPr>
        <p:spPr>
          <a:xfrm>
            <a:off x="3844405" y="4993200"/>
            <a:ext cx="1141384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/>
          <p:nvPr/>
        </p:nvCxnSpPr>
        <p:spPr>
          <a:xfrm>
            <a:off x="7503205" y="4993200"/>
            <a:ext cx="1141384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283333" y="6256800"/>
            <a:ext cx="17652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[API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</a:rPr>
              <a:t>요청 프로그램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]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086840" y="6256800"/>
            <a:ext cx="22899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[</a:t>
            </a:r>
            <a:r>
              <a:rPr lang="en-US" altLang="ko-KR" sz="1400" dirty="0" err="1">
                <a:solidFill>
                  <a:schemeClr val="bg1">
                    <a:lumMod val="50000"/>
                  </a:schemeClr>
                </a:solidFill>
              </a:rPr>
              <a:t>openweathermap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 Server]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565499" y="6249600"/>
            <a:ext cx="10422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[</a:t>
            </a:r>
            <a:r>
              <a:rPr lang="en-US" altLang="ko-KR" sz="1400" dirty="0" err="1">
                <a:solidFill>
                  <a:schemeClr val="bg1">
                    <a:lumMod val="50000"/>
                  </a:schemeClr>
                </a:solidFill>
              </a:rPr>
              <a:t>DataBase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]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82677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ea typeface="맑은 고딕"/>
              </a:rPr>
              <a:t>MQTT </a:t>
            </a:r>
            <a:r>
              <a:rPr lang="ko-KR" altLang="en-US" dirty="0" smtClean="0">
                <a:ea typeface="맑은 고딕"/>
              </a:rPr>
              <a:t>메시지 </a:t>
            </a:r>
            <a:r>
              <a:rPr lang="ko-KR" altLang="en-US" dirty="0" smtClean="0">
                <a:ea typeface="맑은 고딕"/>
              </a:rPr>
              <a:t>송수</a:t>
            </a:r>
            <a:r>
              <a:rPr lang="ko-KR" altLang="en-US" dirty="0">
                <a:ea typeface="맑은 고딕"/>
              </a:rPr>
              <a:t>신</a:t>
            </a:r>
            <a:r>
              <a:rPr lang="ko-KR" altLang="en-US" dirty="0" smtClean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및 동작 처리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69575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err="1">
                <a:ea typeface="맑은 고딕"/>
              </a:rPr>
              <a:t>Server측으로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오는</a:t>
            </a:r>
            <a:r>
              <a:rPr lang="en-US" altLang="ko-KR" dirty="0">
                <a:ea typeface="맑은 고딕"/>
              </a:rPr>
              <a:t> MQTT </a:t>
            </a:r>
            <a:r>
              <a:rPr lang="en-US" altLang="ko-KR" dirty="0" err="1">
                <a:ea typeface="맑은 고딕"/>
              </a:rPr>
              <a:t>메세지를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처리</a:t>
            </a:r>
            <a:endParaRPr lang="en-US" altLang="ko-KR" dirty="0">
              <a:ea typeface="맑은 고딕"/>
            </a:endParaRPr>
          </a:p>
          <a:p>
            <a:pPr lvl="1">
              <a:lnSpc>
                <a:spcPct val="150000"/>
              </a:lnSpc>
            </a:pPr>
            <a:r>
              <a:rPr lang="en-US" altLang="ko-KR" dirty="0" err="1">
                <a:ea typeface="맑은 고딕"/>
              </a:rPr>
              <a:t>회원가입</a:t>
            </a:r>
            <a:r>
              <a:rPr lang="en-US" altLang="ko-KR" dirty="0">
                <a:ea typeface="맑은 고딕"/>
              </a:rPr>
              <a:t>, </a:t>
            </a:r>
            <a:r>
              <a:rPr lang="en-US" altLang="ko-KR" dirty="0" err="1">
                <a:ea typeface="맑은 고딕"/>
              </a:rPr>
              <a:t>로그인</a:t>
            </a:r>
            <a:r>
              <a:rPr lang="en-US" altLang="ko-KR" dirty="0">
                <a:ea typeface="맑은 고딕"/>
              </a:rPr>
              <a:t>, </a:t>
            </a:r>
            <a:r>
              <a:rPr lang="en-US" altLang="ko-KR" dirty="0" err="1">
                <a:ea typeface="맑은 고딕"/>
              </a:rPr>
              <a:t>얼굴인식</a:t>
            </a:r>
            <a:r>
              <a:rPr lang="en-US" altLang="ko-KR" dirty="0">
                <a:ea typeface="맑은 고딕"/>
              </a:rPr>
              <a:t>, </a:t>
            </a:r>
            <a:r>
              <a:rPr lang="en-US" altLang="ko-KR" dirty="0" err="1">
                <a:ea typeface="맑은 고딕"/>
              </a:rPr>
              <a:t>스케쥴</a:t>
            </a:r>
            <a:r>
              <a:rPr lang="en-US" altLang="ko-KR" dirty="0">
                <a:ea typeface="맑은 고딕"/>
              </a:rPr>
              <a:t> </a:t>
            </a:r>
            <a:r>
              <a:rPr lang="en-US" altLang="ko-KR" dirty="0" err="1">
                <a:ea typeface="맑은 고딕"/>
              </a:rPr>
              <a:t>관리</a:t>
            </a:r>
            <a:r>
              <a:rPr lang="en-US" altLang="ko-KR" dirty="0">
                <a:ea typeface="맑은 고딕"/>
              </a:rPr>
              <a:t> 등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ea typeface="맑은 고딕"/>
              </a:rPr>
              <a:t>각 </a:t>
            </a:r>
            <a:r>
              <a:rPr lang="en-US" altLang="ko-KR" dirty="0" err="1">
                <a:ea typeface="맑은 고딕"/>
              </a:rPr>
              <a:t>기기</a:t>
            </a:r>
            <a:r>
              <a:rPr lang="en-US" altLang="ko-KR" dirty="0">
                <a:ea typeface="맑은 고딕"/>
              </a:rPr>
              <a:t> 및 </a:t>
            </a:r>
            <a:r>
              <a:rPr lang="en-US" altLang="ko-KR" dirty="0" err="1">
                <a:ea typeface="맑은 고딕"/>
              </a:rPr>
              <a:t>API를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통하여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얻은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값을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정제하여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DB에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업데이트</a:t>
            </a:r>
          </a:p>
        </p:txBody>
      </p:sp>
      <p:pic>
        <p:nvPicPr>
          <p:cNvPr id="4" name="Picture 2" descr="라즈베리 파이 관련 레퍼런스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00463" y="762914"/>
            <a:ext cx="454487" cy="437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25096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1459</TotalTime>
  <Words>2172</Words>
  <Application>Microsoft Office PowerPoint</Application>
  <PresentationFormat>사용자 지정</PresentationFormat>
  <Paragraphs>404</Paragraphs>
  <Slides>47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47</vt:i4>
      </vt:variant>
    </vt:vector>
  </HeadingPairs>
  <TitlesOfParts>
    <vt:vector size="48" baseType="lpstr">
      <vt:lpstr>Office 테마</vt:lpstr>
      <vt:lpstr>임베디드SW경진대회 WebOS Car2SmartHome</vt:lpstr>
      <vt:lpstr>PowerPoint 프레젠테이션</vt:lpstr>
      <vt:lpstr>네트워크 구성도</vt:lpstr>
      <vt:lpstr>업무분담</vt:lpstr>
      <vt:lpstr>서버 구축</vt:lpstr>
      <vt:lpstr>처리 서버</vt:lpstr>
      <vt:lpstr>openVPN 서버</vt:lpstr>
      <vt:lpstr>날씨 API</vt:lpstr>
      <vt:lpstr>MQTT 메시지 송수신 및 동작 처리</vt:lpstr>
      <vt:lpstr>계획 및 개선방향</vt:lpstr>
      <vt:lpstr>MQTT Broker</vt:lpstr>
      <vt:lpstr>항목구성</vt:lpstr>
      <vt:lpstr>동작구조</vt:lpstr>
      <vt:lpstr>계획 및 개선방향</vt:lpstr>
      <vt:lpstr>파이어베이스(DB)</vt:lpstr>
      <vt:lpstr>Authentication</vt:lpstr>
      <vt:lpstr>FireStore - user_account</vt:lpstr>
      <vt:lpstr>FireStore - uiux_preset</vt:lpstr>
      <vt:lpstr>FireStore - schedule_mode</vt:lpstr>
      <vt:lpstr>Storage</vt:lpstr>
      <vt:lpstr>RealTime DB</vt:lpstr>
      <vt:lpstr>계획 및 개선방향</vt:lpstr>
      <vt:lpstr>카메라 측 기기</vt:lpstr>
      <vt:lpstr>카메라 측 기기 구성</vt:lpstr>
      <vt:lpstr>계획 및 개선방향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얼굴인식 구현</vt:lpstr>
      <vt:lpstr>PowerPoint 프레젠테이션</vt:lpstr>
      <vt:lpstr>PowerPoint 프레젠테이션</vt:lpstr>
      <vt:lpstr>PowerPoint 프레젠테이션</vt:lpstr>
      <vt:lpstr>문의사항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admin</dc:creator>
  <cp:lastModifiedBy>Windows 사용자</cp:lastModifiedBy>
  <cp:revision>470</cp:revision>
  <dcterms:created xsi:type="dcterms:W3CDTF">2021-07-15T04:09:33Z</dcterms:created>
  <dcterms:modified xsi:type="dcterms:W3CDTF">2021-08-31T15:29:57Z</dcterms:modified>
</cp:coreProperties>
</file>